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2"/>
  </p:notesMasterIdLst>
  <p:sldIdLst>
    <p:sldId id="256" r:id="rId2"/>
    <p:sldId id="271" r:id="rId3"/>
    <p:sldId id="258" r:id="rId4"/>
    <p:sldId id="260" r:id="rId5"/>
    <p:sldId id="261" r:id="rId6"/>
    <p:sldId id="391" r:id="rId7"/>
    <p:sldId id="262" r:id="rId8"/>
    <p:sldId id="390" r:id="rId9"/>
    <p:sldId id="263" r:id="rId10"/>
    <p:sldId id="392" r:id="rId11"/>
    <p:sldId id="264" r:id="rId12"/>
    <p:sldId id="265" r:id="rId13"/>
    <p:sldId id="266" r:id="rId14"/>
    <p:sldId id="393" r:id="rId15"/>
    <p:sldId id="267" r:id="rId16"/>
    <p:sldId id="394" r:id="rId17"/>
    <p:sldId id="268" r:id="rId18"/>
    <p:sldId id="269" r:id="rId19"/>
    <p:sldId id="259" r:id="rId20"/>
    <p:sldId id="270" r:id="rId21"/>
    <p:sldId id="292" r:id="rId22"/>
    <p:sldId id="293" r:id="rId23"/>
    <p:sldId id="272" r:id="rId24"/>
    <p:sldId id="294" r:id="rId25"/>
    <p:sldId id="368" r:id="rId26"/>
    <p:sldId id="367" r:id="rId27"/>
    <p:sldId id="369" r:id="rId28"/>
    <p:sldId id="370" r:id="rId29"/>
    <p:sldId id="372" r:id="rId30"/>
    <p:sldId id="371" r:id="rId31"/>
    <p:sldId id="388" r:id="rId32"/>
    <p:sldId id="373" r:id="rId33"/>
    <p:sldId id="374" r:id="rId34"/>
    <p:sldId id="382" r:id="rId35"/>
    <p:sldId id="377" r:id="rId36"/>
    <p:sldId id="378" r:id="rId37"/>
    <p:sldId id="375" r:id="rId38"/>
    <p:sldId id="376" r:id="rId39"/>
    <p:sldId id="379" r:id="rId40"/>
    <p:sldId id="381" r:id="rId41"/>
    <p:sldId id="380" r:id="rId42"/>
    <p:sldId id="383" r:id="rId43"/>
    <p:sldId id="297" r:id="rId44"/>
    <p:sldId id="299" r:id="rId45"/>
    <p:sldId id="303" r:id="rId46"/>
    <p:sldId id="384" r:id="rId47"/>
    <p:sldId id="385" r:id="rId48"/>
    <p:sldId id="387" r:id="rId49"/>
    <p:sldId id="273" r:id="rId50"/>
    <p:sldId id="389" r:id="rId5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5"/>
    <p:restoredTop sz="94737"/>
  </p:normalViewPr>
  <p:slideViewPr>
    <p:cSldViewPr snapToGrid="0" snapToObjects="1">
      <p:cViewPr varScale="1">
        <p:scale>
          <a:sx n="94" d="100"/>
          <a:sy n="94" d="100"/>
        </p:scale>
        <p:origin x="224" y="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EFE410-9750-3A44-A70D-75B3D135E072}" type="datetimeFigureOut">
              <a:rPr lang="en-US" smtClean="0"/>
              <a:t>9/16/19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05016A-67BC-C245-9FF4-1617195A0B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7090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39E108-6C57-D843-A6E0-3B8E01767BD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7846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39E108-6C57-D843-A6E0-3B8E01767BD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0959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39E108-6C57-D843-A6E0-3B8E01767BD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7446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7">
            <a:extLst>
              <a:ext uri="{FF2B5EF4-FFF2-40B4-BE49-F238E27FC236}">
                <a16:creationId xmlns:a16="http://schemas.microsoft.com/office/drawing/2014/main" id="{69F1E3C8-9FEF-8F47-B8B6-81E90CEB397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03ACC9B8-FB08-8A4D-9C4B-3E5973CDC3F1}" type="slidenum">
              <a:rPr lang="en-US" altLang="en-US"/>
              <a:pPr>
                <a:spcBef>
                  <a:spcPct val="0"/>
                </a:spcBef>
              </a:pPr>
              <a:t>33</a:t>
            </a:fld>
            <a:endParaRPr lang="en-US" altLang="en-US"/>
          </a:p>
        </p:txBody>
      </p:sp>
      <p:sp>
        <p:nvSpPr>
          <p:cNvPr id="45058" name="Rectangle 2">
            <a:extLst>
              <a:ext uri="{FF2B5EF4-FFF2-40B4-BE49-F238E27FC236}">
                <a16:creationId xmlns:a16="http://schemas.microsoft.com/office/drawing/2014/main" id="{F2909ED6-07CE-1F49-B12B-160872FA3B2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5059" name="Rectangle 3">
            <a:extLst>
              <a:ext uri="{FF2B5EF4-FFF2-40B4-BE49-F238E27FC236}">
                <a16:creationId xmlns:a16="http://schemas.microsoft.com/office/drawing/2014/main" id="{6A629F6B-BD2D-7A43-8D39-475EDAE6705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526533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Rectangle 7">
            <a:extLst>
              <a:ext uri="{FF2B5EF4-FFF2-40B4-BE49-F238E27FC236}">
                <a16:creationId xmlns:a16="http://schemas.microsoft.com/office/drawing/2014/main" id="{8D63BFAA-FDB7-B84D-B705-5B7B9FBC918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95A56ECA-FACF-E043-9653-0D8C99D5DD9C}" type="slidenum">
              <a:rPr lang="en-US" altLang="en-US"/>
              <a:pPr>
                <a:spcBef>
                  <a:spcPct val="0"/>
                </a:spcBef>
              </a:pPr>
              <a:t>48</a:t>
            </a:fld>
            <a:endParaRPr lang="en-US" altLang="en-US"/>
          </a:p>
        </p:txBody>
      </p:sp>
      <p:sp>
        <p:nvSpPr>
          <p:cNvPr id="72706" name="Rectangle 2">
            <a:extLst>
              <a:ext uri="{FF2B5EF4-FFF2-40B4-BE49-F238E27FC236}">
                <a16:creationId xmlns:a16="http://schemas.microsoft.com/office/drawing/2014/main" id="{8EA705FB-C1B5-EE45-8452-E30E1374876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2707" name="Rectangle 3">
            <a:extLst>
              <a:ext uri="{FF2B5EF4-FFF2-40B4-BE49-F238E27FC236}">
                <a16:creationId xmlns:a16="http://schemas.microsoft.com/office/drawing/2014/main" id="{CB195F74-C82D-914F-937E-89D7C523FC2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770287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Rectangle 7">
            <a:extLst>
              <a:ext uri="{FF2B5EF4-FFF2-40B4-BE49-F238E27FC236}">
                <a16:creationId xmlns:a16="http://schemas.microsoft.com/office/drawing/2014/main" id="{F31D250A-831B-D847-BFB4-B1A2806CD41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1B9DDE72-07A0-2545-A753-0BD3409070F7}" type="slidenum">
              <a:rPr lang="en-US" altLang="en-US"/>
              <a:pPr>
                <a:spcBef>
                  <a:spcPct val="0"/>
                </a:spcBef>
              </a:pPr>
              <a:t>49</a:t>
            </a:fld>
            <a:endParaRPr lang="en-US" altLang="en-US"/>
          </a:p>
        </p:txBody>
      </p:sp>
      <p:sp>
        <p:nvSpPr>
          <p:cNvPr id="74754" name="Rectangle 2">
            <a:extLst>
              <a:ext uri="{FF2B5EF4-FFF2-40B4-BE49-F238E27FC236}">
                <a16:creationId xmlns:a16="http://schemas.microsoft.com/office/drawing/2014/main" id="{B57AD6DE-895B-AB47-AA80-12ACBEFF1A4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4755" name="Rectangle 3">
            <a:extLst>
              <a:ext uri="{FF2B5EF4-FFF2-40B4-BE49-F238E27FC236}">
                <a16:creationId xmlns:a16="http://schemas.microsoft.com/office/drawing/2014/main" id="{1C175D60-616D-4D40-847B-74FB5A8E394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298342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BBB12-2D18-844C-A8DD-92FBE423FD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1ED047F-8BC9-5C45-A6A7-2C39C422C6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5C84A0-AC0D-E24C-8B97-8746006FAB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66161-010A-5E4F-8268-BC6195964E25}" type="datetimeFigureOut">
              <a:rPr lang="en-US" smtClean="0"/>
              <a:t>9/16/19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AFD4FC-71B4-4147-BCC3-2247E71895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0093D1-3F8C-8D4B-ABA7-F0479EE2A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D562E-F708-E54C-A51E-F7BDD0E7E9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4932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BFD681-C79D-DA4D-A00D-5C6CC9F0B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6766EA7-F5FC-8D4E-8800-5962887E84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90AAEA-573D-5A4A-82FA-F4C0090902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66161-010A-5E4F-8268-BC6195964E25}" type="datetimeFigureOut">
              <a:rPr lang="en-US" smtClean="0"/>
              <a:t>9/16/19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592368-8459-F94B-A976-25BC90873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906AE9-0893-4C42-BBA6-83AF37F07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D562E-F708-E54C-A51E-F7BDD0E7E9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7300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9C14756-CD88-224B-92A3-1F12BC36C9F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208F03-73B1-284C-ADDF-24307BED4A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B2B4E7-7FD5-6F4D-BB71-FD26F0FB11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66161-010A-5E4F-8268-BC6195964E25}" type="datetimeFigureOut">
              <a:rPr lang="en-US" smtClean="0"/>
              <a:t>9/16/19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8943-306C-3F40-8C3C-67CC477C8C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621E41-4326-E342-9B19-4B4065C152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D562E-F708-E54C-A51E-F7BDD0E7E9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2994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5B7FC7-1F9F-E742-B019-8A2F19827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86F9B4-9057-F54D-82DB-B39A217EE1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4A8CF2-F741-BE4E-B642-D2EE7B153F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66161-010A-5E4F-8268-BC6195964E25}" type="datetimeFigureOut">
              <a:rPr lang="en-US" smtClean="0"/>
              <a:t>9/16/19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986F19-7FE4-BB4E-8B1F-0E4F3FF052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A91D40-2252-034A-BF82-A5DEBA983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D562E-F708-E54C-A51E-F7BDD0E7E9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1686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2B226E-7832-E849-BC57-C5975DF12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216199-5F21-F449-8365-D808C32F8B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8CA8EA-B26C-7A48-9F33-F0C4EA4CF3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66161-010A-5E4F-8268-BC6195964E25}" type="datetimeFigureOut">
              <a:rPr lang="en-US" smtClean="0"/>
              <a:t>9/16/19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14FDB3-884D-7A4C-BF61-D145E42141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6294AB-DDF1-334C-B1CF-940EAD4419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D562E-F708-E54C-A51E-F7BDD0E7E9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1802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C6DCC-8D47-204C-BC69-1618A43F4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7DC90B-00D8-2A40-A584-9E52C82E18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66571B-8F36-7243-B424-587D615F35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978130-0F50-6B49-8078-D95087C6B7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66161-010A-5E4F-8268-BC6195964E25}" type="datetimeFigureOut">
              <a:rPr lang="en-US" smtClean="0"/>
              <a:t>9/16/19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5AB089-50A3-9D4E-B398-C8CF09057F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3DF537-4CC0-394B-8580-096CDE435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D562E-F708-E54C-A51E-F7BDD0E7E9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3482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F9CFB-585A-5B42-A54E-C7D384F4D1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C38FE3-BD54-F645-8A15-3F21D51CB4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E7BCF7-D25D-3042-91C7-FD2A3FD813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7B8614-1B42-CD4C-8206-96057CF7405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1C79396-3002-154F-AAA7-22231C86E35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58D5084-85FC-BD40-B567-6FBD12B76F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66161-010A-5E4F-8268-BC6195964E25}" type="datetimeFigureOut">
              <a:rPr lang="en-US" smtClean="0"/>
              <a:t>9/16/19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C3CE8D9-24B9-454B-A433-6BB1BC88B4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AC74301-5BAA-2A42-AEE2-E82E30BD6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D562E-F708-E54C-A51E-F7BDD0E7E9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9346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23D7E6-F82E-7640-BE2E-427B8C227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8AF50E8-A865-8340-BDB6-9ECB07971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66161-010A-5E4F-8268-BC6195964E25}" type="datetimeFigureOut">
              <a:rPr lang="en-US" smtClean="0"/>
              <a:t>9/16/19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0852B2-4B70-FA47-963C-4DAF153CF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E2263A-8F4A-D344-8F22-C4871E434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D562E-F708-E54C-A51E-F7BDD0E7E9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8795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3F1F87-9AF2-B948-B9A3-C1B58DC8F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66161-010A-5E4F-8268-BC6195964E25}" type="datetimeFigureOut">
              <a:rPr lang="en-US" smtClean="0"/>
              <a:t>9/16/19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236FC24-2D3C-AE4B-921A-5BD1A31F4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0A781B-CC11-594A-A4B3-60D0818655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D562E-F708-E54C-A51E-F7BDD0E7E9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2674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24283C-2CDF-0642-AA95-6F6F41FC3A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C083DF-EB18-B84F-B630-D95F90B825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1EC5A6-E606-BB42-9D99-5C8A0D243F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7E2CEC-9B5F-CB41-B66F-9B53B647AD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66161-010A-5E4F-8268-BC6195964E25}" type="datetimeFigureOut">
              <a:rPr lang="en-US" smtClean="0"/>
              <a:t>9/16/19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433AB4-3DAB-1C45-82B3-7D2B8B74BA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447BED-CAD4-2946-A18B-BB3F91ABB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D562E-F708-E54C-A51E-F7BDD0E7E9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0382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ADEC6-9094-654F-A8E7-E883CC86C2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AA9A3D2-6F80-B84E-8EEF-4046FDD81D3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72C0A7-EBD3-DD42-86C5-7268FD99F9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0F4215-86EF-BB4D-A7BC-4D9C6E1A5F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66161-010A-5E4F-8268-BC6195964E25}" type="datetimeFigureOut">
              <a:rPr lang="en-US" smtClean="0"/>
              <a:t>9/16/19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49C4EC-1876-4847-9379-EE5C94F9BD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3358BA-9752-1D4D-97CE-45689867B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D562E-F708-E54C-A51E-F7BDD0E7E9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0793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CCFAC72-903C-604C-8123-D5DD8386F5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E3C572-332D-634D-85A6-CE939682DE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5A06E1-6F85-8B4E-A8F6-FB93A41D3D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466161-010A-5E4F-8268-BC6195964E25}" type="datetimeFigureOut">
              <a:rPr lang="en-US" smtClean="0"/>
              <a:t>9/16/19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9A6F7F-AA35-5E49-9754-F94A82CA46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8CC0F5-6FE8-4B4D-8D0D-C0E3241A13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BD562E-F708-E54C-A51E-F7BDD0E7E9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5845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5.jpeg"/><Relationship Id="rId4" Type="http://schemas.openxmlformats.org/officeDocument/2006/relationships/image" Target="../media/image14.emf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EBA75-0D47-BC4F-A0ED-833A4F54F60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Energy and Water Budgets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3026B1-092F-2943-B68A-51CAB22C364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September 17, 2019</a:t>
            </a:r>
          </a:p>
        </p:txBody>
      </p:sp>
    </p:spTree>
    <p:extLst>
      <p:ext uri="{BB962C8B-B14F-4D97-AF65-F5344CB8AC3E}">
        <p14:creationId xmlns:p14="http://schemas.microsoft.com/office/powerpoint/2010/main" val="32154140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3494B0A-3130-8B41-92D4-A5CAAB0512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207" y="0"/>
            <a:ext cx="9937585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12CF09F-CEB8-F745-BCC0-A91AAF51BC0B}"/>
              </a:ext>
            </a:extLst>
          </p:cNvPr>
          <p:cNvSpPr txBox="1"/>
          <p:nvPr/>
        </p:nvSpPr>
        <p:spPr>
          <a:xfrm>
            <a:off x="341194" y="1146412"/>
            <a:ext cx="1047082" cy="861774"/>
          </a:xfrm>
          <a:prstGeom prst="rect">
            <a:avLst/>
          </a:prstGeom>
          <a:solidFill>
            <a:srgbClr val="7030A0"/>
          </a:solidFill>
        </p:spPr>
        <p:txBody>
          <a:bodyPr wrap="none" rtlCol="0">
            <a:spAutoFit/>
          </a:bodyPr>
          <a:lstStyle/>
          <a:p>
            <a:r>
              <a:rPr lang="en-US" sz="5000" dirty="0">
                <a:solidFill>
                  <a:schemeClr val="bg1"/>
                </a:solidFill>
              </a:rPr>
              <a:t>L</a:t>
            </a:r>
            <a:r>
              <a:rPr lang="en-US" sz="5000" baseline="-25000" dirty="0">
                <a:solidFill>
                  <a:schemeClr val="bg1"/>
                </a:solidFill>
              </a:rPr>
              <a:t>out</a:t>
            </a:r>
          </a:p>
        </p:txBody>
      </p:sp>
    </p:spTree>
    <p:extLst>
      <p:ext uri="{BB962C8B-B14F-4D97-AF65-F5344CB8AC3E}">
        <p14:creationId xmlns:p14="http://schemas.microsoft.com/office/powerpoint/2010/main" val="40844491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812AF2-267B-B046-93EE-D4FFBFEBC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 radiation (</a:t>
            </a:r>
            <a:r>
              <a:rPr lang="en-US" dirty="0" err="1"/>
              <a:t>R</a:t>
            </a:r>
            <a:r>
              <a:rPr lang="en-US" baseline="-25000" dirty="0" err="1"/>
              <a:t>net</a:t>
            </a:r>
            <a:r>
              <a:rPr lang="en-US" dirty="0"/>
              <a:t>) is partitioned into different fluxes at the surface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49C119-992F-B844-B852-3DE056DCCE23}"/>
              </a:ext>
            </a:extLst>
          </p:cNvPr>
          <p:cNvSpPr txBox="1"/>
          <p:nvPr/>
        </p:nvSpPr>
        <p:spPr>
          <a:xfrm>
            <a:off x="2497541" y="3480180"/>
            <a:ext cx="667888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err="1">
                <a:solidFill>
                  <a:srgbClr val="7030A0"/>
                </a:solidFill>
              </a:rPr>
              <a:t>R</a:t>
            </a:r>
            <a:r>
              <a:rPr lang="en-US" sz="6000" baseline="-25000" dirty="0" err="1">
                <a:solidFill>
                  <a:srgbClr val="7030A0"/>
                </a:solidFill>
              </a:rPr>
              <a:t>net</a:t>
            </a:r>
            <a:r>
              <a:rPr lang="en-US" sz="6000" dirty="0">
                <a:solidFill>
                  <a:srgbClr val="7030A0"/>
                </a:solidFill>
              </a:rPr>
              <a:t> = H + LE + G + ∆S</a:t>
            </a:r>
          </a:p>
        </p:txBody>
      </p:sp>
    </p:spTree>
    <p:extLst>
      <p:ext uri="{BB962C8B-B14F-4D97-AF65-F5344CB8AC3E}">
        <p14:creationId xmlns:p14="http://schemas.microsoft.com/office/powerpoint/2010/main" val="2899023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812AF2-267B-B046-93EE-D4FFBFEBC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 radiation (</a:t>
            </a:r>
            <a:r>
              <a:rPr lang="en-US" dirty="0" err="1"/>
              <a:t>R</a:t>
            </a:r>
            <a:r>
              <a:rPr lang="en-US" baseline="-25000" dirty="0" err="1"/>
              <a:t>net</a:t>
            </a:r>
            <a:r>
              <a:rPr lang="en-US" dirty="0"/>
              <a:t>) is partitioned into different fluxes at the surface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49C119-992F-B844-B852-3DE056DCCE23}"/>
              </a:ext>
            </a:extLst>
          </p:cNvPr>
          <p:cNvSpPr txBox="1"/>
          <p:nvPr/>
        </p:nvSpPr>
        <p:spPr>
          <a:xfrm>
            <a:off x="2497541" y="3480180"/>
            <a:ext cx="667888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err="1">
                <a:solidFill>
                  <a:srgbClr val="7030A0"/>
                </a:solidFill>
              </a:rPr>
              <a:t>R</a:t>
            </a:r>
            <a:r>
              <a:rPr lang="en-US" sz="6000" baseline="-25000" dirty="0" err="1">
                <a:solidFill>
                  <a:srgbClr val="7030A0"/>
                </a:solidFill>
              </a:rPr>
              <a:t>net</a:t>
            </a:r>
            <a:r>
              <a:rPr lang="en-US" sz="6000" dirty="0">
                <a:solidFill>
                  <a:srgbClr val="7030A0"/>
                </a:solidFill>
              </a:rPr>
              <a:t> = H + LE + G + ∆S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84E43A0-0004-BD4C-BB10-158D9CECB122}"/>
              </a:ext>
            </a:extLst>
          </p:cNvPr>
          <p:cNvSpPr/>
          <p:nvPr/>
        </p:nvSpPr>
        <p:spPr>
          <a:xfrm>
            <a:off x="2333767" y="3480180"/>
            <a:ext cx="1528549" cy="114641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00A986-3EBF-9141-BFC9-C1A408E2CB73}"/>
              </a:ext>
            </a:extLst>
          </p:cNvPr>
          <p:cNvSpPr txBox="1"/>
          <p:nvPr/>
        </p:nvSpPr>
        <p:spPr>
          <a:xfrm>
            <a:off x="2647666" y="5036024"/>
            <a:ext cx="66913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Total radiation absorbed by the surface</a:t>
            </a:r>
          </a:p>
        </p:txBody>
      </p:sp>
    </p:spTree>
    <p:extLst>
      <p:ext uri="{BB962C8B-B14F-4D97-AF65-F5344CB8AC3E}">
        <p14:creationId xmlns:p14="http://schemas.microsoft.com/office/powerpoint/2010/main" val="38395620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812AF2-267B-B046-93EE-D4FFBFEBC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 radiation (</a:t>
            </a:r>
            <a:r>
              <a:rPr lang="en-US" dirty="0" err="1"/>
              <a:t>R</a:t>
            </a:r>
            <a:r>
              <a:rPr lang="en-US" baseline="-25000" dirty="0" err="1"/>
              <a:t>net</a:t>
            </a:r>
            <a:r>
              <a:rPr lang="en-US" dirty="0"/>
              <a:t>) is partitioned into different fluxes at the surface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49C119-992F-B844-B852-3DE056DCCE23}"/>
              </a:ext>
            </a:extLst>
          </p:cNvPr>
          <p:cNvSpPr txBox="1"/>
          <p:nvPr/>
        </p:nvSpPr>
        <p:spPr>
          <a:xfrm>
            <a:off x="2497541" y="3480180"/>
            <a:ext cx="667888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err="1">
                <a:solidFill>
                  <a:srgbClr val="7030A0"/>
                </a:solidFill>
              </a:rPr>
              <a:t>R</a:t>
            </a:r>
            <a:r>
              <a:rPr lang="en-US" sz="6000" baseline="-25000" dirty="0" err="1">
                <a:solidFill>
                  <a:srgbClr val="7030A0"/>
                </a:solidFill>
              </a:rPr>
              <a:t>net</a:t>
            </a:r>
            <a:r>
              <a:rPr lang="en-US" sz="6000" dirty="0">
                <a:solidFill>
                  <a:srgbClr val="7030A0"/>
                </a:solidFill>
              </a:rPr>
              <a:t> = H + LE + G + ∆S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84E43A0-0004-BD4C-BB10-158D9CECB122}"/>
              </a:ext>
            </a:extLst>
          </p:cNvPr>
          <p:cNvSpPr/>
          <p:nvPr/>
        </p:nvSpPr>
        <p:spPr>
          <a:xfrm>
            <a:off x="4285397" y="3414805"/>
            <a:ext cx="736980" cy="114641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00A986-3EBF-9141-BFC9-C1A408E2CB73}"/>
              </a:ext>
            </a:extLst>
          </p:cNvPr>
          <p:cNvSpPr txBox="1"/>
          <p:nvPr/>
        </p:nvSpPr>
        <p:spPr>
          <a:xfrm>
            <a:off x="2647666" y="5036024"/>
            <a:ext cx="93878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Sensible heat flux (heat transfer without phase change)</a:t>
            </a:r>
          </a:p>
        </p:txBody>
      </p:sp>
    </p:spTree>
    <p:extLst>
      <p:ext uri="{BB962C8B-B14F-4D97-AF65-F5344CB8AC3E}">
        <p14:creationId xmlns:p14="http://schemas.microsoft.com/office/powerpoint/2010/main" val="37051825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C126EB0-7F3D-2346-8296-BE23F76408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570" y="0"/>
            <a:ext cx="1009886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680EAA1-F8E2-2A4E-B855-CB719E3F537B}"/>
              </a:ext>
            </a:extLst>
          </p:cNvPr>
          <p:cNvSpPr txBox="1"/>
          <p:nvPr/>
        </p:nvSpPr>
        <p:spPr>
          <a:xfrm>
            <a:off x="341194" y="1146412"/>
            <a:ext cx="583814" cy="861774"/>
          </a:xfrm>
          <a:prstGeom prst="rect">
            <a:avLst/>
          </a:prstGeom>
          <a:solidFill>
            <a:srgbClr val="7030A0"/>
          </a:solidFill>
        </p:spPr>
        <p:txBody>
          <a:bodyPr wrap="none" rtlCol="0">
            <a:spAutoFit/>
          </a:bodyPr>
          <a:lstStyle/>
          <a:p>
            <a:r>
              <a:rPr lang="en-US" sz="5000" dirty="0">
                <a:solidFill>
                  <a:schemeClr val="bg1"/>
                </a:solidFill>
              </a:rPr>
              <a:t>H</a:t>
            </a:r>
            <a:endParaRPr lang="en-US" sz="5000" baseline="-25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60626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812AF2-267B-B046-93EE-D4FFBFEBC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 radiation (</a:t>
            </a:r>
            <a:r>
              <a:rPr lang="en-US" dirty="0" err="1"/>
              <a:t>R</a:t>
            </a:r>
            <a:r>
              <a:rPr lang="en-US" baseline="-25000" dirty="0" err="1"/>
              <a:t>net</a:t>
            </a:r>
            <a:r>
              <a:rPr lang="en-US" dirty="0"/>
              <a:t>) is partitioned into different fluxes at the surface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49C119-992F-B844-B852-3DE056DCCE23}"/>
              </a:ext>
            </a:extLst>
          </p:cNvPr>
          <p:cNvSpPr txBox="1"/>
          <p:nvPr/>
        </p:nvSpPr>
        <p:spPr>
          <a:xfrm>
            <a:off x="2497541" y="3480180"/>
            <a:ext cx="667888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err="1">
                <a:solidFill>
                  <a:srgbClr val="7030A0"/>
                </a:solidFill>
              </a:rPr>
              <a:t>R</a:t>
            </a:r>
            <a:r>
              <a:rPr lang="en-US" sz="6000" baseline="-25000" dirty="0" err="1">
                <a:solidFill>
                  <a:srgbClr val="7030A0"/>
                </a:solidFill>
              </a:rPr>
              <a:t>net</a:t>
            </a:r>
            <a:r>
              <a:rPr lang="en-US" sz="6000" dirty="0">
                <a:solidFill>
                  <a:srgbClr val="7030A0"/>
                </a:solidFill>
              </a:rPr>
              <a:t> = H + LE + G + ∆S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84E43A0-0004-BD4C-BB10-158D9CECB122}"/>
              </a:ext>
            </a:extLst>
          </p:cNvPr>
          <p:cNvSpPr/>
          <p:nvPr/>
        </p:nvSpPr>
        <p:spPr>
          <a:xfrm>
            <a:off x="5581934" y="3365944"/>
            <a:ext cx="846162" cy="114641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00A986-3EBF-9141-BFC9-C1A408E2CB73}"/>
              </a:ext>
            </a:extLst>
          </p:cNvPr>
          <p:cNvSpPr txBox="1"/>
          <p:nvPr/>
        </p:nvSpPr>
        <p:spPr>
          <a:xfrm>
            <a:off x="2647666" y="5036024"/>
            <a:ext cx="849258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Latent heat flux (heat transfer with phase change)</a:t>
            </a:r>
          </a:p>
          <a:p>
            <a:r>
              <a:rPr lang="en-US" sz="3200" dirty="0">
                <a:solidFill>
                  <a:srgbClr val="FF0000"/>
                </a:solidFill>
              </a:rPr>
              <a:t>L = latent heat of vaporization (constant)</a:t>
            </a:r>
          </a:p>
          <a:p>
            <a:r>
              <a:rPr lang="en-US" sz="3200" dirty="0">
                <a:solidFill>
                  <a:srgbClr val="FF0000"/>
                </a:solidFill>
              </a:rPr>
              <a:t>E = evapotranspiration</a:t>
            </a:r>
          </a:p>
        </p:txBody>
      </p:sp>
    </p:spTree>
    <p:extLst>
      <p:ext uri="{BB962C8B-B14F-4D97-AF65-F5344CB8AC3E}">
        <p14:creationId xmlns:p14="http://schemas.microsoft.com/office/powerpoint/2010/main" val="28304654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AAC45BF-095B-FB4C-9F5D-0A6E37AFD2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012" y="0"/>
            <a:ext cx="10027975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9292781-174E-1647-B510-D2E2FF42D0A0}"/>
              </a:ext>
            </a:extLst>
          </p:cNvPr>
          <p:cNvSpPr txBox="1"/>
          <p:nvPr/>
        </p:nvSpPr>
        <p:spPr>
          <a:xfrm>
            <a:off x="341194" y="1146412"/>
            <a:ext cx="766557" cy="861774"/>
          </a:xfrm>
          <a:prstGeom prst="rect">
            <a:avLst/>
          </a:prstGeom>
          <a:solidFill>
            <a:srgbClr val="7030A0"/>
          </a:solidFill>
        </p:spPr>
        <p:txBody>
          <a:bodyPr wrap="none" rtlCol="0">
            <a:spAutoFit/>
          </a:bodyPr>
          <a:lstStyle/>
          <a:p>
            <a:r>
              <a:rPr lang="en-US" sz="5000" dirty="0">
                <a:solidFill>
                  <a:schemeClr val="bg1"/>
                </a:solidFill>
              </a:rPr>
              <a:t>LE</a:t>
            </a:r>
            <a:endParaRPr lang="en-US" sz="5000" baseline="-25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24964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812AF2-267B-B046-93EE-D4FFBFEBC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 radiation (</a:t>
            </a:r>
            <a:r>
              <a:rPr lang="en-US" dirty="0" err="1"/>
              <a:t>R</a:t>
            </a:r>
            <a:r>
              <a:rPr lang="en-US" baseline="-25000" dirty="0" err="1"/>
              <a:t>net</a:t>
            </a:r>
            <a:r>
              <a:rPr lang="en-US" dirty="0"/>
              <a:t>) is partitioned into different fluxes at the surface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49C119-992F-B844-B852-3DE056DCCE23}"/>
              </a:ext>
            </a:extLst>
          </p:cNvPr>
          <p:cNvSpPr txBox="1"/>
          <p:nvPr/>
        </p:nvSpPr>
        <p:spPr>
          <a:xfrm>
            <a:off x="2497541" y="3480180"/>
            <a:ext cx="667888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err="1">
                <a:solidFill>
                  <a:srgbClr val="7030A0"/>
                </a:solidFill>
              </a:rPr>
              <a:t>R</a:t>
            </a:r>
            <a:r>
              <a:rPr lang="en-US" sz="6000" baseline="-25000" dirty="0" err="1">
                <a:solidFill>
                  <a:srgbClr val="7030A0"/>
                </a:solidFill>
              </a:rPr>
              <a:t>net</a:t>
            </a:r>
            <a:r>
              <a:rPr lang="en-US" sz="6000" dirty="0">
                <a:solidFill>
                  <a:srgbClr val="7030A0"/>
                </a:solidFill>
              </a:rPr>
              <a:t> = H + LE + G + ∆S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84E43A0-0004-BD4C-BB10-158D9CECB122}"/>
              </a:ext>
            </a:extLst>
          </p:cNvPr>
          <p:cNvSpPr/>
          <p:nvPr/>
        </p:nvSpPr>
        <p:spPr>
          <a:xfrm>
            <a:off x="6893956" y="3349432"/>
            <a:ext cx="846162" cy="114641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00A986-3EBF-9141-BFC9-C1A408E2CB73}"/>
              </a:ext>
            </a:extLst>
          </p:cNvPr>
          <p:cNvSpPr txBox="1"/>
          <p:nvPr/>
        </p:nvSpPr>
        <p:spPr>
          <a:xfrm>
            <a:off x="2647666" y="5036024"/>
            <a:ext cx="83084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Ground heat flux (small flux of energy from soils)</a:t>
            </a:r>
          </a:p>
        </p:txBody>
      </p:sp>
    </p:spTree>
    <p:extLst>
      <p:ext uri="{BB962C8B-B14F-4D97-AF65-F5344CB8AC3E}">
        <p14:creationId xmlns:p14="http://schemas.microsoft.com/office/powerpoint/2010/main" val="1501476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812AF2-267B-B046-93EE-D4FFBFEBC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 radiation (</a:t>
            </a:r>
            <a:r>
              <a:rPr lang="en-US" dirty="0" err="1"/>
              <a:t>R</a:t>
            </a:r>
            <a:r>
              <a:rPr lang="en-US" baseline="-25000" dirty="0" err="1"/>
              <a:t>net</a:t>
            </a:r>
            <a:r>
              <a:rPr lang="en-US" dirty="0"/>
              <a:t>) is partitioned into different fluxes at the surface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49C119-992F-B844-B852-3DE056DCCE23}"/>
              </a:ext>
            </a:extLst>
          </p:cNvPr>
          <p:cNvSpPr txBox="1"/>
          <p:nvPr/>
        </p:nvSpPr>
        <p:spPr>
          <a:xfrm>
            <a:off x="2497541" y="3480180"/>
            <a:ext cx="667888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err="1">
                <a:solidFill>
                  <a:srgbClr val="7030A0"/>
                </a:solidFill>
              </a:rPr>
              <a:t>R</a:t>
            </a:r>
            <a:r>
              <a:rPr lang="en-US" sz="6000" baseline="-25000" dirty="0" err="1">
                <a:solidFill>
                  <a:srgbClr val="7030A0"/>
                </a:solidFill>
              </a:rPr>
              <a:t>net</a:t>
            </a:r>
            <a:r>
              <a:rPr lang="en-US" sz="6000" dirty="0">
                <a:solidFill>
                  <a:srgbClr val="7030A0"/>
                </a:solidFill>
              </a:rPr>
              <a:t> = H + LE + G + ∆S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84E43A0-0004-BD4C-BB10-158D9CECB122}"/>
              </a:ext>
            </a:extLst>
          </p:cNvPr>
          <p:cNvSpPr/>
          <p:nvPr/>
        </p:nvSpPr>
        <p:spPr>
          <a:xfrm>
            <a:off x="8122253" y="3349432"/>
            <a:ext cx="1054167" cy="114641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00A986-3EBF-9141-BFC9-C1A408E2CB73}"/>
              </a:ext>
            </a:extLst>
          </p:cNvPr>
          <p:cNvSpPr txBox="1"/>
          <p:nvPr/>
        </p:nvSpPr>
        <p:spPr>
          <a:xfrm>
            <a:off x="7924522" y="4844955"/>
            <a:ext cx="14496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Storage</a:t>
            </a:r>
          </a:p>
        </p:txBody>
      </p:sp>
    </p:spTree>
    <p:extLst>
      <p:ext uri="{BB962C8B-B14F-4D97-AF65-F5344CB8AC3E}">
        <p14:creationId xmlns:p14="http://schemas.microsoft.com/office/powerpoint/2010/main" val="29387078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BB2FED-A2E4-F943-B988-C4EECAE22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that we have </a:t>
            </a:r>
            <a:r>
              <a:rPr lang="en-US" dirty="0" err="1">
                <a:solidFill>
                  <a:srgbClr val="7030A0"/>
                </a:solidFill>
              </a:rPr>
              <a:t>R</a:t>
            </a:r>
            <a:r>
              <a:rPr lang="en-US" baseline="-25000" dirty="0" err="1">
                <a:solidFill>
                  <a:srgbClr val="7030A0"/>
                </a:solidFill>
              </a:rPr>
              <a:t>net</a:t>
            </a:r>
            <a:r>
              <a:rPr lang="en-US" dirty="0"/>
              <a:t> in two equations, we can build a full energy budget equation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4467FB-9814-1C45-AA25-87F688E3B0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7687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0789A-2FA5-3C48-91AF-B7A319EE7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Pre-class ice breaker </a:t>
            </a:r>
            <a:r>
              <a:rPr lang="en-US" dirty="0">
                <a:sym typeface="Wingdings" pitchFamily="2" charset="2"/>
              </a:rPr>
              <a:t> write down your answer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9B9AF7-E9C4-8144-8C7D-B79C9201F0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742950" indent="-742950">
              <a:buFont typeface="+mj-lt"/>
              <a:buAutoNum type="alphaLcPeriod"/>
            </a:pPr>
            <a:r>
              <a:rPr lang="en-US" sz="4000" dirty="0">
                <a:solidFill>
                  <a:srgbClr val="7030A0"/>
                </a:solidFill>
              </a:rPr>
              <a:t>Are urban areas cooler than close-by rural areas? Why or why not?</a:t>
            </a:r>
          </a:p>
          <a:p>
            <a:pPr marL="742950" indent="-742950">
              <a:buFont typeface="+mj-lt"/>
              <a:buAutoNum type="alphaLcPeriod"/>
            </a:pPr>
            <a:r>
              <a:rPr lang="en-US" sz="4000" dirty="0">
                <a:solidFill>
                  <a:srgbClr val="7030A0"/>
                </a:solidFill>
              </a:rPr>
              <a:t>Why are polar areas warming at a faster rate than equatorial areas?</a:t>
            </a:r>
          </a:p>
          <a:p>
            <a:pPr marL="742950" indent="-742950">
              <a:buFont typeface="+mj-lt"/>
              <a:buAutoNum type="alphaLcPeriod"/>
            </a:pPr>
            <a:r>
              <a:rPr lang="en-US" sz="4000" dirty="0">
                <a:solidFill>
                  <a:srgbClr val="7030A0"/>
                </a:solidFill>
              </a:rPr>
              <a:t>Why are greenhouse gases warming the Earth?</a:t>
            </a:r>
          </a:p>
        </p:txBody>
      </p:sp>
    </p:spTree>
    <p:extLst>
      <p:ext uri="{BB962C8B-B14F-4D97-AF65-F5344CB8AC3E}">
        <p14:creationId xmlns:p14="http://schemas.microsoft.com/office/powerpoint/2010/main" val="28990443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BDF11D-EDCC-0842-BAF7-7151843D9F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activity </a:t>
            </a:r>
            <a:r>
              <a:rPr lang="en-US" dirty="0">
                <a:sym typeface="Wingdings" pitchFamily="2" charset="2"/>
              </a:rPr>
              <a:t> turn in for participation point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659F9E-86DE-9747-86C6-56653E4CCD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4400" dirty="0"/>
              <a:t>Solve the surface energy budget for </a:t>
            </a:r>
            <a:r>
              <a:rPr lang="en-US" sz="4400" dirty="0" err="1"/>
              <a:t>T</a:t>
            </a:r>
            <a:r>
              <a:rPr lang="en-US" sz="4400" baseline="-25000" dirty="0" err="1"/>
              <a:t>surface</a:t>
            </a:r>
            <a:endParaRPr lang="en-US" sz="4400" baseline="-25000" dirty="0"/>
          </a:p>
          <a:p>
            <a:pPr marL="514350" indent="-514350">
              <a:buFont typeface="+mj-lt"/>
              <a:buAutoNum type="arabicPeriod"/>
            </a:pPr>
            <a:r>
              <a:rPr lang="en-US" sz="4400" dirty="0"/>
              <a:t>Answer the beginning of class questions using your equation:</a:t>
            </a:r>
          </a:p>
          <a:p>
            <a:pPr marL="1200150" lvl="1" indent="-742950">
              <a:buFont typeface="+mj-lt"/>
              <a:buAutoNum type="alphaLcPeriod"/>
            </a:pPr>
            <a:r>
              <a:rPr lang="en-US" sz="3600" dirty="0">
                <a:solidFill>
                  <a:srgbClr val="7030A0"/>
                </a:solidFill>
              </a:rPr>
              <a:t>Are urban areas cooler than close-by rural areas? Why or why not?</a:t>
            </a:r>
          </a:p>
          <a:p>
            <a:pPr marL="1200150" lvl="1" indent="-742950">
              <a:buFont typeface="+mj-lt"/>
              <a:buAutoNum type="alphaLcPeriod"/>
            </a:pPr>
            <a:r>
              <a:rPr lang="en-US" sz="3600" dirty="0">
                <a:solidFill>
                  <a:srgbClr val="7030A0"/>
                </a:solidFill>
              </a:rPr>
              <a:t>Why are polar areas warming at a faster rate than equatorial areas?</a:t>
            </a:r>
          </a:p>
          <a:p>
            <a:pPr marL="1200150" lvl="1" indent="-742950">
              <a:buFont typeface="+mj-lt"/>
              <a:buAutoNum type="alphaLcPeriod"/>
            </a:pPr>
            <a:r>
              <a:rPr lang="en-US" sz="3600" dirty="0">
                <a:solidFill>
                  <a:srgbClr val="7030A0"/>
                </a:solidFill>
              </a:rPr>
              <a:t>Why are greenhouse gases warming the Earth?</a:t>
            </a:r>
          </a:p>
        </p:txBody>
      </p:sp>
    </p:spTree>
    <p:extLst>
      <p:ext uri="{BB962C8B-B14F-4D97-AF65-F5344CB8AC3E}">
        <p14:creationId xmlns:p14="http://schemas.microsoft.com/office/powerpoint/2010/main" val="2374887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5" name="Picture 1" descr="sensible and latent heat flux.png">
            <a:extLst>
              <a:ext uri="{FF2B5EF4-FFF2-40B4-BE49-F238E27FC236}">
                <a16:creationId xmlns:a16="http://schemas.microsoft.com/office/drawing/2014/main" id="{9E330BCD-7C05-A744-8828-256D7529E2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5138" y="2076450"/>
            <a:ext cx="5199062" cy="4781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46" name="Title 1">
            <a:extLst>
              <a:ext uri="{FF2B5EF4-FFF2-40B4-BE49-F238E27FC236}">
                <a16:creationId xmlns:a16="http://schemas.microsoft.com/office/drawing/2014/main" id="{6DE1A93E-B09B-8F4F-BF25-445FD89D51C7}"/>
              </a:ext>
            </a:extLst>
          </p:cNvPr>
          <p:cNvSpPr txBox="1">
            <a:spLocks/>
          </p:cNvSpPr>
          <p:nvPr/>
        </p:nvSpPr>
        <p:spPr bwMode="auto">
          <a:xfrm>
            <a:off x="1524000" y="-38100"/>
            <a:ext cx="9144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400"/>
              <a:t>Bowen ratio </a:t>
            </a:r>
            <a:r>
              <a:rPr lang="mr-IN" altLang="en-US" sz="4400">
                <a:latin typeface="Mangal" panose="02040503050203030202" pitchFamily="18" charset="0"/>
              </a:rPr>
              <a:t>–</a:t>
            </a:r>
            <a:r>
              <a:rPr lang="en-US" altLang="en-US" sz="4400"/>
              <a:t> ratio of sensible to latent heat flux</a:t>
            </a:r>
          </a:p>
        </p:txBody>
      </p:sp>
      <p:sp>
        <p:nvSpPr>
          <p:cNvPr id="31747" name="TextBox 4">
            <a:extLst>
              <a:ext uri="{FF2B5EF4-FFF2-40B4-BE49-F238E27FC236}">
                <a16:creationId xmlns:a16="http://schemas.microsoft.com/office/drawing/2014/main" id="{0EE49FDE-403E-E24C-BE42-1EBA743562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10326" y="5059364"/>
            <a:ext cx="3389313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800"/>
              <a:t>High transpiration/Wet ecosystems</a:t>
            </a:r>
          </a:p>
        </p:txBody>
      </p:sp>
      <p:sp>
        <p:nvSpPr>
          <p:cNvPr id="31748" name="TextBox 5">
            <a:extLst>
              <a:ext uri="{FF2B5EF4-FFF2-40B4-BE49-F238E27FC236}">
                <a16:creationId xmlns:a16="http://schemas.microsoft.com/office/drawing/2014/main" id="{869CCD89-9F76-0C41-B379-E549CA9B7B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35138" y="1290639"/>
            <a:ext cx="3389312" cy="954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800"/>
              <a:t>Low transpiration/ Dry ecosystems</a:t>
            </a:r>
          </a:p>
        </p:txBody>
      </p:sp>
    </p:spTree>
    <p:extLst>
      <p:ext uri="{BB962C8B-B14F-4D97-AF65-F5344CB8AC3E}">
        <p14:creationId xmlns:p14="http://schemas.microsoft.com/office/powerpoint/2010/main" val="13936855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69" name="Picture 1" descr="sensible and latent heat flux.png">
            <a:extLst>
              <a:ext uri="{FF2B5EF4-FFF2-40B4-BE49-F238E27FC236}">
                <a16:creationId xmlns:a16="http://schemas.microsoft.com/office/drawing/2014/main" id="{12B8D2A4-94FB-2D42-A9AE-60BFC0BE03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5138" y="2076450"/>
            <a:ext cx="5199062" cy="4781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70" name="Title 1">
            <a:extLst>
              <a:ext uri="{FF2B5EF4-FFF2-40B4-BE49-F238E27FC236}">
                <a16:creationId xmlns:a16="http://schemas.microsoft.com/office/drawing/2014/main" id="{F21881D8-5933-6C47-8A1C-387407C8BE2B}"/>
              </a:ext>
            </a:extLst>
          </p:cNvPr>
          <p:cNvSpPr txBox="1">
            <a:spLocks/>
          </p:cNvSpPr>
          <p:nvPr/>
        </p:nvSpPr>
        <p:spPr bwMode="auto">
          <a:xfrm>
            <a:off x="1947863" y="-38100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400"/>
              <a:t>Bowen ratio </a:t>
            </a:r>
            <a:r>
              <a:rPr lang="mr-IN" altLang="en-US" sz="4400">
                <a:latin typeface="Mangal" panose="02040503050203030202" pitchFamily="18" charset="0"/>
              </a:rPr>
              <a:t>–</a:t>
            </a:r>
            <a:r>
              <a:rPr lang="en-US" altLang="en-US" sz="4400"/>
              <a:t> is spatially and temporally variable</a:t>
            </a:r>
          </a:p>
        </p:txBody>
      </p:sp>
      <p:sp>
        <p:nvSpPr>
          <p:cNvPr id="32771" name="TextBox 3">
            <a:extLst>
              <a:ext uri="{FF2B5EF4-FFF2-40B4-BE49-F238E27FC236}">
                <a16:creationId xmlns:a16="http://schemas.microsoft.com/office/drawing/2014/main" id="{2569E1BF-1788-F04B-8B47-A7DF92D090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34200" y="742950"/>
            <a:ext cx="1841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32772" name="TextBox 4">
            <a:extLst>
              <a:ext uri="{FF2B5EF4-FFF2-40B4-BE49-F238E27FC236}">
                <a16:creationId xmlns:a16="http://schemas.microsoft.com/office/drawing/2014/main" id="{F2056CFA-C7BB-2F48-B553-DAB5F46D0C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0637" y="1587500"/>
            <a:ext cx="3387726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800"/>
              <a:t>Desert - High</a:t>
            </a:r>
          </a:p>
        </p:txBody>
      </p:sp>
      <p:sp>
        <p:nvSpPr>
          <p:cNvPr id="32773" name="TextBox 5">
            <a:extLst>
              <a:ext uri="{FF2B5EF4-FFF2-40B4-BE49-F238E27FC236}">
                <a16:creationId xmlns:a16="http://schemas.microsoft.com/office/drawing/2014/main" id="{E5CFC1E8-1A2C-C14B-85AB-B125A7ACCA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43663" y="5484813"/>
            <a:ext cx="4037012" cy="138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800" dirty="0"/>
              <a:t>Tropical Rainforest </a:t>
            </a:r>
            <a:r>
              <a:rPr lang="mr-IN" altLang="en-US" sz="2800" dirty="0"/>
              <a:t>–</a:t>
            </a:r>
            <a:r>
              <a:rPr lang="en-US" altLang="en-US" sz="2800" dirty="0"/>
              <a:t> Low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800" dirty="0"/>
              <a:t>Tight linkage of energy and water budgets</a:t>
            </a:r>
          </a:p>
        </p:txBody>
      </p:sp>
      <p:sp>
        <p:nvSpPr>
          <p:cNvPr id="32774" name="TextBox 7">
            <a:extLst>
              <a:ext uri="{FF2B5EF4-FFF2-40B4-BE49-F238E27FC236}">
                <a16:creationId xmlns:a16="http://schemas.microsoft.com/office/drawing/2014/main" id="{045DA675-B7B8-5D4A-B99C-F23C2E6DA3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43663" y="1647826"/>
            <a:ext cx="4037012" cy="2678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800"/>
              <a:t>Spatial </a:t>
            </a:r>
            <a:r>
              <a:rPr lang="mr-IN" altLang="en-US" sz="2800"/>
              <a:t>–</a:t>
            </a:r>
            <a:r>
              <a:rPr lang="en-US" altLang="en-US" sz="2800"/>
              <a:t> turbulence within and between ecosystems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2800"/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800"/>
              <a:t>Temporal </a:t>
            </a:r>
            <a:r>
              <a:rPr lang="mr-IN" altLang="en-US" sz="2800"/>
              <a:t>–</a:t>
            </a:r>
            <a:r>
              <a:rPr lang="en-US" altLang="en-US" sz="2800"/>
              <a:t> snowmelt, bud break</a:t>
            </a:r>
          </a:p>
        </p:txBody>
      </p:sp>
    </p:spTree>
    <p:extLst>
      <p:ext uri="{BB962C8B-B14F-4D97-AF65-F5344CB8AC3E}">
        <p14:creationId xmlns:p14="http://schemas.microsoft.com/office/powerpoint/2010/main" val="5508882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AC8-40A3-5D49-BB2A-2C25BB7532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Surface energy budget recap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C02033-1988-7048-84FA-86D66737B5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Important biological characteristics</a:t>
            </a:r>
          </a:p>
          <a:p>
            <a:pPr lvl="1"/>
            <a:r>
              <a:rPr lang="en-US" sz="3600" dirty="0"/>
              <a:t>Albedo</a:t>
            </a:r>
          </a:p>
          <a:p>
            <a:pPr lvl="1"/>
            <a:r>
              <a:rPr lang="en-US" sz="3600" dirty="0"/>
              <a:t>Transpiration (latent heat flux)</a:t>
            </a:r>
          </a:p>
          <a:p>
            <a:r>
              <a:rPr lang="en-US" sz="4000" dirty="0"/>
              <a:t>Coupling with terrestrial water cycles</a:t>
            </a:r>
          </a:p>
          <a:p>
            <a:pPr lvl="1"/>
            <a:r>
              <a:rPr lang="en-US" sz="3600" dirty="0"/>
              <a:t>Influences atmospheric water demand</a:t>
            </a:r>
          </a:p>
          <a:p>
            <a:pPr lvl="1"/>
            <a:r>
              <a:rPr lang="en-US" sz="3600" dirty="0"/>
              <a:t>Influences atmospheric water storage</a:t>
            </a:r>
          </a:p>
        </p:txBody>
      </p:sp>
    </p:spTree>
    <p:extLst>
      <p:ext uri="{BB962C8B-B14F-4D97-AF65-F5344CB8AC3E}">
        <p14:creationId xmlns:p14="http://schemas.microsoft.com/office/powerpoint/2010/main" val="37349355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AC8-40A3-5D49-BB2A-2C25BB7532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Surface energy budget recap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C02033-1988-7048-84FA-86D66737B5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Important biological characteristics</a:t>
            </a:r>
          </a:p>
          <a:p>
            <a:pPr lvl="1"/>
            <a:r>
              <a:rPr lang="en-US" sz="3600" dirty="0"/>
              <a:t>Albedo</a:t>
            </a:r>
          </a:p>
          <a:p>
            <a:pPr lvl="1"/>
            <a:r>
              <a:rPr lang="en-US" sz="3600" dirty="0">
                <a:solidFill>
                  <a:srgbClr val="00B050"/>
                </a:solidFill>
              </a:rPr>
              <a:t>Transpiration (latent heat flux)</a:t>
            </a:r>
          </a:p>
          <a:p>
            <a:r>
              <a:rPr lang="en-US" sz="4000" dirty="0"/>
              <a:t>Coupling with terrestrial water cycles</a:t>
            </a:r>
          </a:p>
          <a:p>
            <a:pPr lvl="1"/>
            <a:r>
              <a:rPr lang="en-US" sz="3600" dirty="0"/>
              <a:t>Influences atmospheric water demand</a:t>
            </a:r>
          </a:p>
          <a:p>
            <a:pPr lvl="1"/>
            <a:r>
              <a:rPr lang="en-US" sz="3600" dirty="0"/>
              <a:t>Influences atmospheric water storage</a:t>
            </a:r>
          </a:p>
        </p:txBody>
      </p:sp>
    </p:spTree>
    <p:extLst>
      <p:ext uri="{BB962C8B-B14F-4D97-AF65-F5344CB8AC3E}">
        <p14:creationId xmlns:p14="http://schemas.microsoft.com/office/powerpoint/2010/main" val="14301117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0285260" y="6488668"/>
            <a:ext cx="1906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(2017)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685" b="49252"/>
          <a:stretch/>
        </p:blipFill>
        <p:spPr>
          <a:xfrm>
            <a:off x="25333" y="2399507"/>
            <a:ext cx="6166461" cy="377922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838200" y="2036841"/>
            <a:ext cx="4364656" cy="646331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Higher photosynthesis</a:t>
            </a:r>
          </a:p>
        </p:txBody>
      </p:sp>
    </p:spTree>
    <p:extLst>
      <p:ext uri="{BB962C8B-B14F-4D97-AF65-F5344CB8AC3E}">
        <p14:creationId xmlns:p14="http://schemas.microsoft.com/office/powerpoint/2010/main" val="13732911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0285260" y="6488668"/>
            <a:ext cx="1906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(2017)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8" r="-368" b="49252"/>
          <a:stretch/>
        </p:blipFill>
        <p:spPr>
          <a:xfrm>
            <a:off x="326571" y="2399507"/>
            <a:ext cx="11999525" cy="377922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838200" y="2036841"/>
            <a:ext cx="4364656" cy="646331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Higher photosynthesis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833432" y="2036841"/>
            <a:ext cx="4143378" cy="646331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More latent heat flux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5202856" y="2399507"/>
            <a:ext cx="1630576" cy="0"/>
          </a:xfrm>
          <a:prstGeom prst="straightConnector1">
            <a:avLst/>
          </a:prstGeom>
          <a:ln w="7620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17480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0285260" y="6488668"/>
            <a:ext cx="1906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(2017)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82" r="-368" b="49252"/>
          <a:stretch/>
        </p:blipFill>
        <p:spPr>
          <a:xfrm>
            <a:off x="26124" y="2399507"/>
            <a:ext cx="6199616" cy="377922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76769" y="2036841"/>
            <a:ext cx="4143378" cy="646331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More latent heat flux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5202856" y="2399507"/>
            <a:ext cx="1630576" cy="0"/>
          </a:xfrm>
          <a:prstGeom prst="straightConnector1">
            <a:avLst/>
          </a:prstGeom>
          <a:ln w="7620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7" t="49131" r="49328" b="2402"/>
          <a:stretch/>
        </p:blipFill>
        <p:spPr>
          <a:xfrm>
            <a:off x="6212677" y="2543204"/>
            <a:ext cx="5965367" cy="360940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076385" y="2076341"/>
            <a:ext cx="2596160" cy="646331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sz="3600">
                <a:solidFill>
                  <a:srgbClr val="FF0000"/>
                </a:solidFill>
              </a:rPr>
              <a:t>Local cooling</a:t>
            </a:r>
            <a:endParaRPr lang="en-US" sz="3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7280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3EEBB-D3F0-2247-AEA3-4524FBC2D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Water budget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9ED682-6CD2-4E48-9D8C-FBB0691F52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0388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8E7723-1183-8F40-B174-F1FBF74D58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663F30-97C5-0146-98A1-E63861A22C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How does water enter a terrestrial ecosystem?</a:t>
            </a:r>
          </a:p>
          <a:p>
            <a:r>
              <a:rPr lang="en-US" sz="4800" dirty="0"/>
              <a:t>Where does it go?</a:t>
            </a:r>
          </a:p>
          <a:p>
            <a:pPr lvl="1"/>
            <a:r>
              <a:rPr lang="en-US" sz="4400" dirty="0"/>
              <a:t>Outputs</a:t>
            </a:r>
          </a:p>
          <a:p>
            <a:pPr lvl="1"/>
            <a:r>
              <a:rPr lang="en-US" sz="4400" dirty="0"/>
              <a:t>Storage</a:t>
            </a:r>
          </a:p>
        </p:txBody>
      </p:sp>
    </p:spTree>
    <p:extLst>
      <p:ext uri="{BB962C8B-B14F-4D97-AF65-F5344CB8AC3E}">
        <p14:creationId xmlns:p14="http://schemas.microsoft.com/office/powerpoint/2010/main" val="11744715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D113F2-CACD-D648-81B7-86BB891D9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surface energy budget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600DDD-8268-F64D-88F8-438A408F84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7420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7">
            <a:extLst>
              <a:ext uri="{FF2B5EF4-FFF2-40B4-BE49-F238E27FC236}">
                <a16:creationId xmlns:a16="http://schemas.microsoft.com/office/drawing/2014/main" id="{131CF239-DC76-A347-BEF0-BAFC91E6A8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2075" y="492457"/>
            <a:ext cx="7006007" cy="616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499264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4A3EB-CD0F-E848-ABA7-790249F9E4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275" y="866775"/>
            <a:ext cx="10515600" cy="4233862"/>
          </a:xfrm>
        </p:spPr>
        <p:txBody>
          <a:bodyPr>
            <a:normAutofit/>
          </a:bodyPr>
          <a:lstStyle/>
          <a:p>
            <a:r>
              <a:rPr lang="en-US" u="sng" dirty="0">
                <a:solidFill>
                  <a:srgbClr val="7030A0"/>
                </a:solidFill>
              </a:rPr>
              <a:t>The Water Budget</a:t>
            </a:r>
            <a:br>
              <a:rPr lang="en-US" dirty="0"/>
            </a:br>
            <a:br>
              <a:rPr lang="en-US" dirty="0"/>
            </a:br>
            <a:r>
              <a:rPr lang="en-US" dirty="0"/>
              <a:t>Precipitation +/- Storage = Evapotranspiration + Runoff</a:t>
            </a:r>
          </a:p>
        </p:txBody>
      </p:sp>
    </p:spTree>
    <p:extLst>
      <p:ext uri="{BB962C8B-B14F-4D97-AF65-F5344CB8AC3E}">
        <p14:creationId xmlns:p14="http://schemas.microsoft.com/office/powerpoint/2010/main" val="130896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EA8FE-ADDD-4E41-A62D-08E2E9CFB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Water moves through ecosystems via potential gradients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B8F7B9-42FB-C74C-987A-37EB9FDF51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4974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3" name="Picture 2">
            <a:extLst>
              <a:ext uri="{FF2B5EF4-FFF2-40B4-BE49-F238E27FC236}">
                <a16:creationId xmlns:a16="http://schemas.microsoft.com/office/drawing/2014/main" id="{CFE6F091-7043-734E-9E26-AB07C2788C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049" y="609600"/>
            <a:ext cx="3598862" cy="5683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5" name="Text Box 3">
            <a:extLst>
              <a:ext uri="{FF2B5EF4-FFF2-40B4-BE49-F238E27FC236}">
                <a16:creationId xmlns:a16="http://schemas.microsoft.com/office/drawing/2014/main" id="{E8E600A0-F87A-4642-B19D-EE19AA6E2C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43600" y="609600"/>
            <a:ext cx="4572000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2400" b="1"/>
              <a:t>Water moves from high water potential to low water potential via a continuous water column/film</a:t>
            </a:r>
          </a:p>
        </p:txBody>
      </p:sp>
      <p:pic>
        <p:nvPicPr>
          <p:cNvPr id="44035" name="Picture 5">
            <a:extLst>
              <a:ext uri="{FF2B5EF4-FFF2-40B4-BE49-F238E27FC236}">
                <a16:creationId xmlns:a16="http://schemas.microsoft.com/office/drawing/2014/main" id="{AE7165EF-3ED6-FA43-86DB-4B733AB713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2286000"/>
            <a:ext cx="3873500" cy="396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271654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792E5-A5A9-DE46-857B-9387961CA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Remember: soil water potential depends on soil texture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E57E30-7836-4642-8F20-17AF33BA11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7581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1086203B-C482-B445-B5D3-125FFDF618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3988" y="209266"/>
            <a:ext cx="832485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858102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TextureWaterHoldingCapacity.png">
            <a:extLst>
              <a:ext uri="{FF2B5EF4-FFF2-40B4-BE49-F238E27FC236}">
                <a16:creationId xmlns:a16="http://schemas.microsoft.com/office/drawing/2014/main" id="{42EBE4F8-E3F3-964E-B1F6-3D48B34004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55686" y="748897"/>
            <a:ext cx="6296995" cy="55315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3705936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6081" name="Object 4">
            <a:extLst>
              <a:ext uri="{FF2B5EF4-FFF2-40B4-BE49-F238E27FC236}">
                <a16:creationId xmlns:a16="http://schemas.microsoft.com/office/drawing/2014/main" id="{8CF1BF04-D6F2-ED4B-A380-A3FE859174C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715001" y="228600"/>
          <a:ext cx="4810125" cy="6172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89" name="SPW 6.0 Graph" r:id="rId3" imgW="29616400" imgH="48171100" progId="SigmaPlotGraphicObject.4">
                  <p:embed/>
                </p:oleObj>
              </mc:Choice>
              <mc:Fallback>
                <p:oleObj name="SPW 6.0 Graph" r:id="rId3" imgW="29616400" imgH="48171100" progId="SigmaPlotGraphicObject.4">
                  <p:embed/>
                  <p:pic>
                    <p:nvPicPr>
                      <p:cNvPr id="46081" name="Object 4">
                        <a:extLst>
                          <a:ext uri="{FF2B5EF4-FFF2-40B4-BE49-F238E27FC236}">
                            <a16:creationId xmlns:a16="http://schemas.microsoft.com/office/drawing/2014/main" id="{8CF1BF04-D6F2-ED4B-A380-A3FE859174C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t="6667" b="14444"/>
                      <a:stretch>
                        <a:fillRect/>
                      </a:stretch>
                    </p:blipFill>
                    <p:spPr bwMode="auto">
                      <a:xfrm>
                        <a:off x="5715001" y="228600"/>
                        <a:ext cx="4810125" cy="6172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6082" name="Picture 5" descr="DSCN0736">
            <a:extLst>
              <a:ext uri="{FF2B5EF4-FFF2-40B4-BE49-F238E27FC236}">
                <a16:creationId xmlns:a16="http://schemas.microsoft.com/office/drawing/2014/main" id="{5C100248-A6D9-6941-A9E3-CFE30DD5D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0291" y="2362200"/>
            <a:ext cx="3200400" cy="426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7286" name="Text Box 6">
            <a:extLst>
              <a:ext uri="{FF2B5EF4-FFF2-40B4-BE49-F238E27FC236}">
                <a16:creationId xmlns:a16="http://schemas.microsoft.com/office/drawing/2014/main" id="{CB9FA582-CE5C-4843-B9F9-B2FEE50066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00800" y="6491288"/>
            <a:ext cx="36576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b="1" dirty="0">
                <a:solidFill>
                  <a:srgbClr val="000000"/>
                </a:solidFill>
              </a:rPr>
              <a:t>(Fischer et al. 2003 Tree Phys.</a:t>
            </a:r>
            <a:r>
              <a:rPr lang="en-US" dirty="0">
                <a:solidFill>
                  <a:srgbClr val="000000"/>
                </a:solidFill>
              </a:rPr>
              <a:t>)</a:t>
            </a:r>
          </a:p>
        </p:txBody>
      </p:sp>
      <p:sp>
        <p:nvSpPr>
          <p:cNvPr id="97287" name="Text Box 7">
            <a:extLst>
              <a:ext uri="{FF2B5EF4-FFF2-40B4-BE49-F238E27FC236}">
                <a16:creationId xmlns:a16="http://schemas.microsoft.com/office/drawing/2014/main" id="{2E115DCB-FE16-784D-809B-09C20DE254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7891" y="53976"/>
            <a:ext cx="3505200" cy="2308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3600" b="1" dirty="0"/>
              <a:t>Transpiration is positively related to soil water availability…</a:t>
            </a:r>
          </a:p>
        </p:txBody>
      </p:sp>
    </p:spTree>
    <p:extLst>
      <p:ext uri="{BB962C8B-B14F-4D97-AF65-F5344CB8AC3E}">
        <p14:creationId xmlns:p14="http://schemas.microsoft.com/office/powerpoint/2010/main" val="370178940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92F4199-A0AA-9B4E-9F6B-7BA9165FCA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2647" y="830997"/>
            <a:ext cx="6609952" cy="5657671"/>
          </a:xfrm>
          <a:prstGeom prst="rect">
            <a:avLst/>
          </a:prstGeom>
        </p:spPr>
      </p:pic>
      <p:sp>
        <p:nvSpPr>
          <p:cNvPr id="4" name="Text Box 7">
            <a:extLst>
              <a:ext uri="{FF2B5EF4-FFF2-40B4-BE49-F238E27FC236}">
                <a16:creationId xmlns:a16="http://schemas.microsoft.com/office/drawing/2014/main" id="{71B51710-D916-594B-A4ED-14BDE30708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7241" y="0"/>
            <a:ext cx="350520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3600" b="1" dirty="0"/>
              <a:t>…and stomatal opening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927607-6E8C-7F41-B88E-BCD2240BC9D4}"/>
              </a:ext>
            </a:extLst>
          </p:cNvPr>
          <p:cNvSpPr txBox="1"/>
          <p:nvPr/>
        </p:nvSpPr>
        <p:spPr>
          <a:xfrm>
            <a:off x="9148218" y="6488668"/>
            <a:ext cx="30437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Jarvis and McNaughton (1986)</a:t>
            </a:r>
          </a:p>
        </p:txBody>
      </p:sp>
    </p:spTree>
    <p:extLst>
      <p:ext uri="{BB962C8B-B14F-4D97-AF65-F5344CB8AC3E}">
        <p14:creationId xmlns:p14="http://schemas.microsoft.com/office/powerpoint/2010/main" val="74097547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1527C8-4ED1-D14A-AE03-5A2769088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transpiration respond to…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AD2863-DA4D-6940-B7B1-5254639037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800" dirty="0">
                <a:solidFill>
                  <a:srgbClr val="7030A0"/>
                </a:solidFill>
              </a:rPr>
              <a:t>Higher temperatures?</a:t>
            </a:r>
          </a:p>
          <a:p>
            <a:r>
              <a:rPr lang="en-US" sz="4800" dirty="0">
                <a:solidFill>
                  <a:srgbClr val="7030A0"/>
                </a:solidFill>
              </a:rPr>
              <a:t>Reduced humidity?</a:t>
            </a:r>
          </a:p>
          <a:p>
            <a:r>
              <a:rPr lang="en-US" sz="4800" dirty="0">
                <a:solidFill>
                  <a:srgbClr val="7030A0"/>
                </a:solidFill>
              </a:rPr>
              <a:t>Higher light?</a:t>
            </a:r>
          </a:p>
          <a:p>
            <a:r>
              <a:rPr lang="en-US" sz="4800" dirty="0">
                <a:solidFill>
                  <a:srgbClr val="7030A0"/>
                </a:solidFill>
              </a:rPr>
              <a:t>Higher CO</a:t>
            </a:r>
            <a:r>
              <a:rPr lang="en-US" sz="4800" baseline="-25000" dirty="0">
                <a:solidFill>
                  <a:srgbClr val="7030A0"/>
                </a:solidFill>
              </a:rPr>
              <a:t>2</a:t>
            </a:r>
            <a:r>
              <a:rPr lang="en-US" sz="4800" dirty="0">
                <a:solidFill>
                  <a:srgbClr val="7030A0"/>
                </a:solidFill>
              </a:rPr>
              <a:t>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F16BD0-0792-5A43-9C27-B8C6A7E048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4755" y="2720027"/>
            <a:ext cx="5727510" cy="3818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3067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7D016-6269-F849-914F-42B4570F7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net radiation absorbed by a surface is a sum of ingoing and outgoing radiation</a:t>
            </a:r>
          </a:p>
        </p:txBody>
      </p:sp>
      <p:pic>
        <p:nvPicPr>
          <p:cNvPr id="4" name="Picture 1" descr="Radiation.png">
            <a:extLst>
              <a:ext uri="{FF2B5EF4-FFF2-40B4-BE49-F238E27FC236}">
                <a16:creationId xmlns:a16="http://schemas.microsoft.com/office/drawing/2014/main" id="{AC33563B-BDA8-754B-B006-AF01E7D3E7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8624" y="1690688"/>
            <a:ext cx="4902082" cy="5167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4899469-30DF-E74D-97C6-97F8AC4B92F6}"/>
              </a:ext>
            </a:extLst>
          </p:cNvPr>
          <p:cNvSpPr txBox="1"/>
          <p:nvPr/>
        </p:nvSpPr>
        <p:spPr>
          <a:xfrm>
            <a:off x="5544129" y="5131561"/>
            <a:ext cx="30489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D6235B-2481-DF4C-9BC3-9E37579A7626}"/>
              </a:ext>
            </a:extLst>
          </p:cNvPr>
          <p:cNvSpPr txBox="1"/>
          <p:nvPr/>
        </p:nvSpPr>
        <p:spPr>
          <a:xfrm>
            <a:off x="5530481" y="1808419"/>
            <a:ext cx="30489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K</a:t>
            </a:r>
          </a:p>
        </p:txBody>
      </p:sp>
    </p:spTree>
    <p:extLst>
      <p:ext uri="{BB962C8B-B14F-4D97-AF65-F5344CB8AC3E}">
        <p14:creationId xmlns:p14="http://schemas.microsoft.com/office/powerpoint/2010/main" val="14856958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F825B99-1906-684A-8B8C-4C1C22DD26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678" y="0"/>
            <a:ext cx="117706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28402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992DE07-D1DB-7E4F-9B53-4AB1CE5A53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4755" y="2720027"/>
            <a:ext cx="5727510" cy="381834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36E4A1B-A3D0-5B4A-A216-BFD18F4261E9}"/>
              </a:ext>
            </a:extLst>
          </p:cNvPr>
          <p:cNvSpPr txBox="1"/>
          <p:nvPr/>
        </p:nvSpPr>
        <p:spPr>
          <a:xfrm>
            <a:off x="791570" y="1091821"/>
            <a:ext cx="108834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7030A0"/>
                </a:solidFill>
              </a:rPr>
              <a:t>Side bar: Why are there more clouds over the vegetation?</a:t>
            </a:r>
          </a:p>
        </p:txBody>
      </p:sp>
    </p:spTree>
    <p:extLst>
      <p:ext uri="{BB962C8B-B14F-4D97-AF65-F5344CB8AC3E}">
        <p14:creationId xmlns:p14="http://schemas.microsoft.com/office/powerpoint/2010/main" val="189253704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2C9D20-5CB5-3B4B-9230-05E907C818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Plant water movement varies by ecosystem due to differential species responses: </a:t>
            </a:r>
            <a:r>
              <a:rPr lang="en-US" dirty="0" err="1">
                <a:solidFill>
                  <a:srgbClr val="7030A0"/>
                </a:solidFill>
              </a:rPr>
              <a:t>Isohydry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603312-7D8E-7A4B-B22B-A183714F0C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36069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1E366C-6CCE-F447-87A0-6AAD208D6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Isohydry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4221A0-0D33-A44B-8654-D715639987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295866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3600" dirty="0" err="1">
                <a:solidFill>
                  <a:srgbClr val="7030A0"/>
                </a:solidFill>
              </a:rPr>
              <a:t>Isohydric</a:t>
            </a:r>
            <a:r>
              <a:rPr lang="en-US" sz="3600" dirty="0"/>
              <a:t> species are sensitive to changes in water availability, quickly closing their stomata in response to drought</a:t>
            </a:r>
          </a:p>
          <a:p>
            <a:pPr lvl="1"/>
            <a:r>
              <a:rPr lang="en-US" sz="3200" dirty="0"/>
              <a:t>Drought avoiders</a:t>
            </a:r>
          </a:p>
          <a:p>
            <a:pPr lvl="1"/>
            <a:r>
              <a:rPr lang="en-US" sz="3200" dirty="0"/>
              <a:t>Maintain high </a:t>
            </a:r>
            <a:r>
              <a:rPr lang="el-GR" sz="3200" dirty="0"/>
              <a:t>Ψ</a:t>
            </a:r>
            <a:endParaRPr lang="en-US" sz="3200" dirty="0"/>
          </a:p>
          <a:p>
            <a:pPr marL="457200" lvl="1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600" dirty="0" err="1">
                <a:solidFill>
                  <a:srgbClr val="7030A0"/>
                </a:solidFill>
              </a:rPr>
              <a:t>Anisohydric</a:t>
            </a:r>
            <a:r>
              <a:rPr lang="en-US" sz="3600" dirty="0"/>
              <a:t> species tend to respond more slowly to drought</a:t>
            </a:r>
          </a:p>
          <a:p>
            <a:pPr lvl="1"/>
            <a:r>
              <a:rPr lang="en-US" sz="3200" dirty="0"/>
              <a:t>Drought </a:t>
            </a:r>
            <a:r>
              <a:rPr lang="en-US" sz="3200" dirty="0" err="1"/>
              <a:t>tolerators</a:t>
            </a:r>
            <a:endParaRPr lang="en-US" sz="3200" dirty="0"/>
          </a:p>
          <a:p>
            <a:pPr lvl="1"/>
            <a:r>
              <a:rPr lang="en-US" sz="3200" dirty="0"/>
              <a:t>Tolerate low </a:t>
            </a:r>
            <a:r>
              <a:rPr lang="el-GR" sz="3200" dirty="0"/>
              <a:t>Ψ</a:t>
            </a:r>
            <a:endParaRPr lang="en-US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DDCA37-5180-3847-B498-1D0A12EA66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7838" y="1825625"/>
            <a:ext cx="3055961" cy="22919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E3642ED-3760-3C4E-B6FB-A4D141D47A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7838" y="4462817"/>
            <a:ext cx="3057252" cy="2088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9873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7C87D70-5FD4-2149-9454-963621006E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911" y="0"/>
            <a:ext cx="4119253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E5BB659-3002-044D-B20D-DEFE9884E563}"/>
              </a:ext>
            </a:extLst>
          </p:cNvPr>
          <p:cNvSpPr txBox="1"/>
          <p:nvPr/>
        </p:nvSpPr>
        <p:spPr>
          <a:xfrm>
            <a:off x="9884317" y="6488668"/>
            <a:ext cx="2307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McDowell et al. (2008)</a:t>
            </a:r>
          </a:p>
        </p:txBody>
      </p:sp>
    </p:spTree>
    <p:extLst>
      <p:ext uri="{BB962C8B-B14F-4D97-AF65-F5344CB8AC3E}">
        <p14:creationId xmlns:p14="http://schemas.microsoft.com/office/powerpoint/2010/main" val="258403832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7C87D70-5FD4-2149-9454-963621006E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911" y="0"/>
            <a:ext cx="4119253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E5BB659-3002-044D-B20D-DEFE9884E563}"/>
              </a:ext>
            </a:extLst>
          </p:cNvPr>
          <p:cNvSpPr txBox="1"/>
          <p:nvPr/>
        </p:nvSpPr>
        <p:spPr>
          <a:xfrm>
            <a:off x="9884317" y="6488668"/>
            <a:ext cx="2307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McDowell et al. (2008)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ABA476-39FA-0749-A638-268D12A3DA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9763" y="0"/>
            <a:ext cx="41649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7648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44DFA7-AB62-4A45-BECD-3ACDE3863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How would </a:t>
            </a:r>
            <a:r>
              <a:rPr lang="en-US" dirty="0" err="1">
                <a:solidFill>
                  <a:srgbClr val="7030A0"/>
                </a:solidFill>
              </a:rPr>
              <a:t>isohydry</a:t>
            </a:r>
            <a:r>
              <a:rPr lang="en-US" dirty="0">
                <a:solidFill>
                  <a:srgbClr val="7030A0"/>
                </a:solidFill>
              </a:rPr>
              <a:t> strategy influence the water cycle?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1E9514-051E-F945-905E-5EFB6FC082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69852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4A3EB-CD0F-E848-ABA7-790249F9E4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275" y="866775"/>
            <a:ext cx="10515600" cy="4233862"/>
          </a:xfrm>
        </p:spPr>
        <p:txBody>
          <a:bodyPr>
            <a:normAutofit/>
          </a:bodyPr>
          <a:lstStyle/>
          <a:p>
            <a:r>
              <a:rPr lang="en-US" u="sng" dirty="0">
                <a:solidFill>
                  <a:srgbClr val="7030A0"/>
                </a:solidFill>
              </a:rPr>
              <a:t>The Water Budget</a:t>
            </a:r>
            <a:br>
              <a:rPr lang="en-US" dirty="0"/>
            </a:br>
            <a:br>
              <a:rPr lang="en-US" dirty="0"/>
            </a:br>
            <a:r>
              <a:rPr lang="en-US" dirty="0"/>
              <a:t>Precipitation +/- Storage = Evapotranspiration + Runoff</a:t>
            </a:r>
          </a:p>
        </p:txBody>
      </p:sp>
    </p:spTree>
    <p:extLst>
      <p:ext uri="{BB962C8B-B14F-4D97-AF65-F5344CB8AC3E}">
        <p14:creationId xmlns:p14="http://schemas.microsoft.com/office/powerpoint/2010/main" val="299671624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Text Box 3">
            <a:extLst>
              <a:ext uri="{FF2B5EF4-FFF2-40B4-BE49-F238E27FC236}">
                <a16:creationId xmlns:a16="http://schemas.microsoft.com/office/drawing/2014/main" id="{BCC4AA46-B1E5-4F4F-8E71-FE25CB7309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990600"/>
            <a:ext cx="3124200" cy="189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1"/>
              <a:t>P </a:t>
            </a:r>
            <a:r>
              <a:rPr lang="en-US" altLang="en-US" sz="1800" b="1" u="sng"/>
              <a:t>+</a:t>
            </a:r>
            <a:r>
              <a:rPr lang="en-US" altLang="en-US" sz="1800" b="1"/>
              <a:t> ∆S = E + R</a:t>
            </a:r>
          </a:p>
          <a:p>
            <a:pPr lvl="1" eaLnBrk="1" hangingPunct="1">
              <a:spcBef>
                <a:spcPct val="0"/>
              </a:spcBef>
              <a:buFontTx/>
              <a:buNone/>
            </a:pPr>
            <a:r>
              <a:rPr lang="en-US" altLang="en-US" sz="1800" b="1"/>
              <a:t>P = Precipitation</a:t>
            </a:r>
          </a:p>
          <a:p>
            <a:pPr lvl="1" eaLnBrk="1" hangingPunct="1">
              <a:spcBef>
                <a:spcPct val="0"/>
              </a:spcBef>
              <a:buFontTx/>
              <a:buNone/>
            </a:pPr>
            <a:r>
              <a:rPr lang="en-US" altLang="en-US" sz="1800" b="1"/>
              <a:t>S = Storage</a:t>
            </a:r>
          </a:p>
          <a:p>
            <a:pPr lvl="1" eaLnBrk="1" hangingPunct="1">
              <a:spcBef>
                <a:spcPct val="0"/>
              </a:spcBef>
              <a:buFontTx/>
              <a:buNone/>
            </a:pPr>
            <a:r>
              <a:rPr lang="en-US" altLang="en-US" sz="1800" b="1"/>
              <a:t>E = Evapotranspiration</a:t>
            </a:r>
          </a:p>
          <a:p>
            <a:pPr lvl="1" eaLnBrk="1" hangingPunct="1">
              <a:spcBef>
                <a:spcPct val="0"/>
              </a:spcBef>
              <a:buFontTx/>
              <a:buNone/>
            </a:pPr>
            <a:r>
              <a:rPr lang="en-US" altLang="en-US" sz="1800" b="1"/>
              <a:t>R = Runoff (streamflow)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endParaRPr lang="en-US" altLang="en-US" sz="1800"/>
          </a:p>
        </p:txBody>
      </p:sp>
      <p:pic>
        <p:nvPicPr>
          <p:cNvPr id="71684" name="Picture 7">
            <a:extLst>
              <a:ext uri="{FF2B5EF4-FFF2-40B4-BE49-F238E27FC236}">
                <a16:creationId xmlns:a16="http://schemas.microsoft.com/office/drawing/2014/main" id="{38FE5775-DF92-0245-9F6A-A1BB5BBAE218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1" t="1317" r="1903" b="1205"/>
          <a:stretch>
            <a:fillRect/>
          </a:stretch>
        </p:blipFill>
        <p:spPr bwMode="auto">
          <a:xfrm>
            <a:off x="1828800" y="3124200"/>
            <a:ext cx="2819400" cy="327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1110904-4C92-1C44-A6B3-8185D25B95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9460" y="1200149"/>
            <a:ext cx="5054690" cy="5330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58468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06AA86A-9F51-BA47-AD87-19E8C4C28F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2027" y="0"/>
            <a:ext cx="5078896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027DB36-DDB7-0C43-95C1-E83E49A5672B}"/>
              </a:ext>
            </a:extLst>
          </p:cNvPr>
          <p:cNvSpPr txBox="1"/>
          <p:nvPr/>
        </p:nvSpPr>
        <p:spPr>
          <a:xfrm>
            <a:off x="7200900" y="2643189"/>
            <a:ext cx="457199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7030A0"/>
                </a:solidFill>
              </a:rPr>
              <a:t>What’s happening here?</a:t>
            </a:r>
          </a:p>
        </p:txBody>
      </p:sp>
    </p:spTree>
    <p:extLst>
      <p:ext uri="{BB962C8B-B14F-4D97-AF65-F5344CB8AC3E}">
        <p14:creationId xmlns:p14="http://schemas.microsoft.com/office/powerpoint/2010/main" val="41717045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7D016-6269-F849-914F-42B4570F7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net radiation absorbed by a surface is a sum of ingoing and outgoing radiation</a:t>
            </a:r>
          </a:p>
        </p:txBody>
      </p:sp>
      <p:pic>
        <p:nvPicPr>
          <p:cNvPr id="4" name="Picture 1" descr="Radiation.png">
            <a:extLst>
              <a:ext uri="{FF2B5EF4-FFF2-40B4-BE49-F238E27FC236}">
                <a16:creationId xmlns:a16="http://schemas.microsoft.com/office/drawing/2014/main" id="{AC33563B-BDA8-754B-B006-AF01E7D3E7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630" y="1690688"/>
            <a:ext cx="4902082" cy="5167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4899469-30DF-E74D-97C6-97F8AC4B92F6}"/>
              </a:ext>
            </a:extLst>
          </p:cNvPr>
          <p:cNvSpPr txBox="1"/>
          <p:nvPr/>
        </p:nvSpPr>
        <p:spPr>
          <a:xfrm>
            <a:off x="3374135" y="5131561"/>
            <a:ext cx="30489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D6235B-2481-DF4C-9BC3-9E37579A7626}"/>
              </a:ext>
            </a:extLst>
          </p:cNvPr>
          <p:cNvSpPr txBox="1"/>
          <p:nvPr/>
        </p:nvSpPr>
        <p:spPr>
          <a:xfrm>
            <a:off x="3360487" y="1808419"/>
            <a:ext cx="30489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BABB9D-3ECA-B24E-9EC0-F69907B3CDD3}"/>
              </a:ext>
            </a:extLst>
          </p:cNvPr>
          <p:cNvSpPr txBox="1"/>
          <p:nvPr/>
        </p:nvSpPr>
        <p:spPr>
          <a:xfrm>
            <a:off x="6701051" y="2826349"/>
            <a:ext cx="49664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>
                <a:solidFill>
                  <a:srgbClr val="7030A0"/>
                </a:solidFill>
              </a:rPr>
              <a:t>R</a:t>
            </a:r>
            <a:r>
              <a:rPr lang="en-US" sz="3200" baseline="-25000" dirty="0" err="1">
                <a:solidFill>
                  <a:srgbClr val="7030A0"/>
                </a:solidFill>
              </a:rPr>
              <a:t>net</a:t>
            </a:r>
            <a:r>
              <a:rPr lang="en-US" sz="3200" dirty="0">
                <a:solidFill>
                  <a:srgbClr val="7030A0"/>
                </a:solidFill>
              </a:rPr>
              <a:t> = (K</a:t>
            </a:r>
            <a:r>
              <a:rPr lang="en-US" sz="3200" baseline="-25000" dirty="0">
                <a:solidFill>
                  <a:srgbClr val="7030A0"/>
                </a:solidFill>
              </a:rPr>
              <a:t>in</a:t>
            </a:r>
            <a:r>
              <a:rPr lang="en-US" sz="3200" dirty="0">
                <a:solidFill>
                  <a:srgbClr val="7030A0"/>
                </a:solidFill>
              </a:rPr>
              <a:t> – </a:t>
            </a:r>
            <a:r>
              <a:rPr lang="en-US" sz="3200" dirty="0" err="1">
                <a:solidFill>
                  <a:srgbClr val="7030A0"/>
                </a:solidFill>
              </a:rPr>
              <a:t>K</a:t>
            </a:r>
            <a:r>
              <a:rPr lang="en-US" sz="3200" baseline="-25000" dirty="0" err="1">
                <a:solidFill>
                  <a:srgbClr val="7030A0"/>
                </a:solidFill>
              </a:rPr>
              <a:t>out</a:t>
            </a:r>
            <a:r>
              <a:rPr lang="en-US" sz="3200" dirty="0">
                <a:solidFill>
                  <a:srgbClr val="7030A0"/>
                </a:solidFill>
              </a:rPr>
              <a:t>) + (L</a:t>
            </a:r>
            <a:r>
              <a:rPr lang="en-US" sz="3200" baseline="-25000" dirty="0">
                <a:solidFill>
                  <a:srgbClr val="7030A0"/>
                </a:solidFill>
              </a:rPr>
              <a:t>in</a:t>
            </a:r>
            <a:r>
              <a:rPr lang="en-US" sz="3200" dirty="0">
                <a:solidFill>
                  <a:srgbClr val="7030A0"/>
                </a:solidFill>
              </a:rPr>
              <a:t> – L</a:t>
            </a:r>
            <a:r>
              <a:rPr lang="en-US" sz="3200" baseline="-25000" dirty="0">
                <a:solidFill>
                  <a:srgbClr val="7030A0"/>
                </a:solidFill>
              </a:rPr>
              <a:t>out</a:t>
            </a:r>
            <a:r>
              <a:rPr lang="en-US" sz="3200" dirty="0">
                <a:solidFill>
                  <a:srgbClr val="7030A0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29932824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3E23F-2E68-894C-AC89-50A97B33C0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Final question: how are Energy and Water balances connected?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CAAC73-1024-3D4E-AE15-E952D76B3E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2828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DE43AD3-7CBF-8443-BF3C-3AC8E8F8B5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6657" y="0"/>
            <a:ext cx="9838686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A5000F8-6542-4841-BDDC-EDABDE47FF51}"/>
              </a:ext>
            </a:extLst>
          </p:cNvPr>
          <p:cNvSpPr txBox="1"/>
          <p:nvPr/>
        </p:nvSpPr>
        <p:spPr>
          <a:xfrm>
            <a:off x="341194" y="1146412"/>
            <a:ext cx="1110497" cy="861774"/>
          </a:xfrm>
          <a:prstGeom prst="rect">
            <a:avLst/>
          </a:prstGeom>
          <a:solidFill>
            <a:srgbClr val="7030A0"/>
          </a:solidFill>
        </p:spPr>
        <p:txBody>
          <a:bodyPr wrap="none" rtlCol="0">
            <a:spAutoFit/>
          </a:bodyPr>
          <a:lstStyle/>
          <a:p>
            <a:r>
              <a:rPr lang="en-US" sz="5000" dirty="0" err="1">
                <a:solidFill>
                  <a:schemeClr val="bg1"/>
                </a:solidFill>
              </a:rPr>
              <a:t>R</a:t>
            </a:r>
            <a:r>
              <a:rPr lang="en-US" sz="5000" baseline="-25000" dirty="0" err="1">
                <a:solidFill>
                  <a:schemeClr val="bg1"/>
                </a:solidFill>
              </a:rPr>
              <a:t>net</a:t>
            </a:r>
            <a:endParaRPr lang="en-US" sz="5000" baseline="-25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76567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7D016-6269-F849-914F-42B4570F7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Shortwave (K) depends on the albedo (</a:t>
            </a:r>
            <a:r>
              <a:rPr lang="el-GR" dirty="0"/>
              <a:t>α</a:t>
            </a:r>
            <a:r>
              <a:rPr lang="en-US" dirty="0"/>
              <a:t>)</a:t>
            </a:r>
          </a:p>
        </p:txBody>
      </p:sp>
      <p:pic>
        <p:nvPicPr>
          <p:cNvPr id="4" name="Picture 1" descr="Radiation.png">
            <a:extLst>
              <a:ext uri="{FF2B5EF4-FFF2-40B4-BE49-F238E27FC236}">
                <a16:creationId xmlns:a16="http://schemas.microsoft.com/office/drawing/2014/main" id="{AC33563B-BDA8-754B-B006-AF01E7D3E7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630" y="1690688"/>
            <a:ext cx="4902082" cy="5167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4899469-30DF-E74D-97C6-97F8AC4B92F6}"/>
              </a:ext>
            </a:extLst>
          </p:cNvPr>
          <p:cNvSpPr txBox="1"/>
          <p:nvPr/>
        </p:nvSpPr>
        <p:spPr>
          <a:xfrm>
            <a:off x="3374135" y="5131561"/>
            <a:ext cx="30489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D6235B-2481-DF4C-9BC3-9E37579A7626}"/>
              </a:ext>
            </a:extLst>
          </p:cNvPr>
          <p:cNvSpPr txBox="1"/>
          <p:nvPr/>
        </p:nvSpPr>
        <p:spPr>
          <a:xfrm>
            <a:off x="3360487" y="1808419"/>
            <a:ext cx="30489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BABB9D-3ECA-B24E-9EC0-F69907B3CDD3}"/>
              </a:ext>
            </a:extLst>
          </p:cNvPr>
          <p:cNvSpPr txBox="1"/>
          <p:nvPr/>
        </p:nvSpPr>
        <p:spPr>
          <a:xfrm>
            <a:off x="6701051" y="2826349"/>
            <a:ext cx="485273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>
                <a:solidFill>
                  <a:srgbClr val="7030A0"/>
                </a:solidFill>
              </a:rPr>
              <a:t>R</a:t>
            </a:r>
            <a:r>
              <a:rPr lang="en-US" sz="3200" baseline="-25000" dirty="0" err="1">
                <a:solidFill>
                  <a:srgbClr val="7030A0"/>
                </a:solidFill>
              </a:rPr>
              <a:t>net</a:t>
            </a:r>
            <a:r>
              <a:rPr lang="en-US" sz="3200" dirty="0">
                <a:solidFill>
                  <a:srgbClr val="7030A0"/>
                </a:solidFill>
              </a:rPr>
              <a:t> = (K</a:t>
            </a:r>
            <a:r>
              <a:rPr lang="en-US" sz="3200" baseline="-25000" dirty="0">
                <a:solidFill>
                  <a:srgbClr val="7030A0"/>
                </a:solidFill>
              </a:rPr>
              <a:t>in</a:t>
            </a:r>
            <a:r>
              <a:rPr lang="en-US" sz="3200" dirty="0">
                <a:solidFill>
                  <a:srgbClr val="7030A0"/>
                </a:solidFill>
              </a:rPr>
              <a:t> – </a:t>
            </a:r>
            <a:r>
              <a:rPr lang="en-US" sz="3200" dirty="0" err="1">
                <a:solidFill>
                  <a:srgbClr val="7030A0"/>
                </a:solidFill>
              </a:rPr>
              <a:t>K</a:t>
            </a:r>
            <a:r>
              <a:rPr lang="en-US" sz="3200" baseline="-25000" dirty="0" err="1">
                <a:solidFill>
                  <a:srgbClr val="7030A0"/>
                </a:solidFill>
              </a:rPr>
              <a:t>out</a:t>
            </a:r>
            <a:r>
              <a:rPr lang="en-US" sz="3200" dirty="0">
                <a:solidFill>
                  <a:srgbClr val="7030A0"/>
                </a:solidFill>
              </a:rPr>
              <a:t>) + (L</a:t>
            </a:r>
            <a:r>
              <a:rPr lang="en-US" sz="3200" baseline="-25000" dirty="0">
                <a:solidFill>
                  <a:srgbClr val="7030A0"/>
                </a:solidFill>
              </a:rPr>
              <a:t>in</a:t>
            </a:r>
            <a:r>
              <a:rPr lang="en-US" sz="3200" dirty="0">
                <a:solidFill>
                  <a:srgbClr val="7030A0"/>
                </a:solidFill>
              </a:rPr>
              <a:t> – L</a:t>
            </a:r>
            <a:r>
              <a:rPr lang="en-US" sz="3200" baseline="-25000" dirty="0">
                <a:solidFill>
                  <a:srgbClr val="7030A0"/>
                </a:solidFill>
              </a:rPr>
              <a:t>out</a:t>
            </a:r>
            <a:r>
              <a:rPr lang="en-US" sz="3200" dirty="0">
                <a:solidFill>
                  <a:srgbClr val="7030A0"/>
                </a:solidFill>
              </a:rPr>
              <a:t>)</a:t>
            </a:r>
          </a:p>
          <a:p>
            <a:r>
              <a:rPr lang="en-US" sz="3200" dirty="0" err="1">
                <a:solidFill>
                  <a:srgbClr val="7030A0"/>
                </a:solidFill>
              </a:rPr>
              <a:t>R</a:t>
            </a:r>
            <a:r>
              <a:rPr lang="en-US" sz="3200" baseline="-25000" dirty="0" err="1">
                <a:solidFill>
                  <a:srgbClr val="7030A0"/>
                </a:solidFill>
              </a:rPr>
              <a:t>net</a:t>
            </a:r>
            <a:r>
              <a:rPr lang="en-US" sz="3200" dirty="0">
                <a:solidFill>
                  <a:srgbClr val="7030A0"/>
                </a:solidFill>
              </a:rPr>
              <a:t> = (1– </a:t>
            </a:r>
            <a:r>
              <a:rPr lang="el-GR" sz="3200" dirty="0">
                <a:solidFill>
                  <a:srgbClr val="7030A0"/>
                </a:solidFill>
              </a:rPr>
              <a:t>α</a:t>
            </a:r>
            <a:r>
              <a:rPr lang="en-US" sz="3200" dirty="0">
                <a:solidFill>
                  <a:srgbClr val="7030A0"/>
                </a:solidFill>
              </a:rPr>
              <a:t>)K</a:t>
            </a:r>
            <a:r>
              <a:rPr lang="en-US" sz="3200" baseline="-25000" dirty="0">
                <a:solidFill>
                  <a:srgbClr val="7030A0"/>
                </a:solidFill>
              </a:rPr>
              <a:t>in</a:t>
            </a:r>
            <a:r>
              <a:rPr lang="en-US" sz="3200" dirty="0">
                <a:solidFill>
                  <a:srgbClr val="7030A0"/>
                </a:solidFill>
              </a:rPr>
              <a:t> + (L</a:t>
            </a:r>
            <a:r>
              <a:rPr lang="en-US" sz="3200" baseline="-25000" dirty="0">
                <a:solidFill>
                  <a:srgbClr val="7030A0"/>
                </a:solidFill>
              </a:rPr>
              <a:t>in</a:t>
            </a:r>
            <a:r>
              <a:rPr lang="en-US" sz="3200" dirty="0">
                <a:solidFill>
                  <a:srgbClr val="7030A0"/>
                </a:solidFill>
              </a:rPr>
              <a:t> – L</a:t>
            </a:r>
            <a:r>
              <a:rPr lang="en-US" sz="3200" baseline="-25000" dirty="0">
                <a:solidFill>
                  <a:srgbClr val="7030A0"/>
                </a:solidFill>
              </a:rPr>
              <a:t>out</a:t>
            </a:r>
            <a:r>
              <a:rPr lang="en-US" sz="3200" dirty="0">
                <a:solidFill>
                  <a:srgbClr val="7030A0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9589478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7421974-394A-1248-A783-9D52BBDA0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8543" y="0"/>
            <a:ext cx="9754914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F1D4752-4E22-2245-8BB7-D63163F414C8}"/>
              </a:ext>
            </a:extLst>
          </p:cNvPr>
          <p:cNvSpPr txBox="1"/>
          <p:nvPr/>
        </p:nvSpPr>
        <p:spPr>
          <a:xfrm>
            <a:off x="341194" y="1146412"/>
            <a:ext cx="548548" cy="861774"/>
          </a:xfrm>
          <a:prstGeom prst="rect">
            <a:avLst/>
          </a:prstGeom>
          <a:solidFill>
            <a:srgbClr val="7030A0"/>
          </a:solidFill>
        </p:spPr>
        <p:txBody>
          <a:bodyPr wrap="none" rtlCol="0">
            <a:spAutoFit/>
          </a:bodyPr>
          <a:lstStyle/>
          <a:p>
            <a:r>
              <a:rPr lang="el-GR" sz="5000" dirty="0">
                <a:solidFill>
                  <a:schemeClr val="bg1"/>
                </a:solidFill>
              </a:rPr>
              <a:t>α</a:t>
            </a:r>
            <a:endParaRPr lang="en-US" sz="5000" baseline="-25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81204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7D016-6269-F849-914F-42B4570F7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Longwave (L) depends on temperature (T)</a:t>
            </a:r>
          </a:p>
        </p:txBody>
      </p:sp>
      <p:pic>
        <p:nvPicPr>
          <p:cNvPr id="4" name="Picture 1" descr="Radiation.png">
            <a:extLst>
              <a:ext uri="{FF2B5EF4-FFF2-40B4-BE49-F238E27FC236}">
                <a16:creationId xmlns:a16="http://schemas.microsoft.com/office/drawing/2014/main" id="{AC33563B-BDA8-754B-B006-AF01E7D3E7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630" y="1690688"/>
            <a:ext cx="4902082" cy="5167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4899469-30DF-E74D-97C6-97F8AC4B92F6}"/>
              </a:ext>
            </a:extLst>
          </p:cNvPr>
          <p:cNvSpPr txBox="1"/>
          <p:nvPr/>
        </p:nvSpPr>
        <p:spPr>
          <a:xfrm>
            <a:off x="3374135" y="5131561"/>
            <a:ext cx="30489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D6235B-2481-DF4C-9BC3-9E37579A7626}"/>
              </a:ext>
            </a:extLst>
          </p:cNvPr>
          <p:cNvSpPr txBox="1"/>
          <p:nvPr/>
        </p:nvSpPr>
        <p:spPr>
          <a:xfrm>
            <a:off x="3360487" y="1808419"/>
            <a:ext cx="30489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BABB9D-3ECA-B24E-9EC0-F69907B3CDD3}"/>
              </a:ext>
            </a:extLst>
          </p:cNvPr>
          <p:cNvSpPr txBox="1"/>
          <p:nvPr/>
        </p:nvSpPr>
        <p:spPr>
          <a:xfrm>
            <a:off x="6701051" y="2826349"/>
            <a:ext cx="5079467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>
                <a:solidFill>
                  <a:srgbClr val="7030A0"/>
                </a:solidFill>
              </a:rPr>
              <a:t>R</a:t>
            </a:r>
            <a:r>
              <a:rPr lang="en-US" sz="3200" baseline="-25000" dirty="0" err="1">
                <a:solidFill>
                  <a:srgbClr val="7030A0"/>
                </a:solidFill>
              </a:rPr>
              <a:t>net</a:t>
            </a:r>
            <a:r>
              <a:rPr lang="en-US" sz="3200" dirty="0">
                <a:solidFill>
                  <a:srgbClr val="7030A0"/>
                </a:solidFill>
              </a:rPr>
              <a:t> = (K</a:t>
            </a:r>
            <a:r>
              <a:rPr lang="en-US" sz="3200" baseline="-25000" dirty="0">
                <a:solidFill>
                  <a:srgbClr val="7030A0"/>
                </a:solidFill>
              </a:rPr>
              <a:t>in</a:t>
            </a:r>
            <a:r>
              <a:rPr lang="en-US" sz="3200" dirty="0">
                <a:solidFill>
                  <a:srgbClr val="7030A0"/>
                </a:solidFill>
              </a:rPr>
              <a:t> – </a:t>
            </a:r>
            <a:r>
              <a:rPr lang="en-US" sz="3200" dirty="0" err="1">
                <a:solidFill>
                  <a:srgbClr val="7030A0"/>
                </a:solidFill>
              </a:rPr>
              <a:t>K</a:t>
            </a:r>
            <a:r>
              <a:rPr lang="en-US" sz="3200" baseline="-25000" dirty="0" err="1">
                <a:solidFill>
                  <a:srgbClr val="7030A0"/>
                </a:solidFill>
              </a:rPr>
              <a:t>out</a:t>
            </a:r>
            <a:r>
              <a:rPr lang="en-US" sz="3200" dirty="0">
                <a:solidFill>
                  <a:srgbClr val="7030A0"/>
                </a:solidFill>
              </a:rPr>
              <a:t>) + (L</a:t>
            </a:r>
            <a:r>
              <a:rPr lang="en-US" sz="3200" baseline="-25000" dirty="0">
                <a:solidFill>
                  <a:srgbClr val="7030A0"/>
                </a:solidFill>
              </a:rPr>
              <a:t>in</a:t>
            </a:r>
            <a:r>
              <a:rPr lang="en-US" sz="3200" dirty="0">
                <a:solidFill>
                  <a:srgbClr val="7030A0"/>
                </a:solidFill>
              </a:rPr>
              <a:t> – L</a:t>
            </a:r>
            <a:r>
              <a:rPr lang="en-US" sz="3200" baseline="-25000" dirty="0">
                <a:solidFill>
                  <a:srgbClr val="7030A0"/>
                </a:solidFill>
              </a:rPr>
              <a:t>out</a:t>
            </a:r>
            <a:r>
              <a:rPr lang="en-US" sz="3200" dirty="0">
                <a:solidFill>
                  <a:srgbClr val="7030A0"/>
                </a:solidFill>
              </a:rPr>
              <a:t>)</a:t>
            </a:r>
          </a:p>
          <a:p>
            <a:r>
              <a:rPr lang="en-US" sz="3200" dirty="0" err="1">
                <a:solidFill>
                  <a:srgbClr val="7030A0"/>
                </a:solidFill>
              </a:rPr>
              <a:t>R</a:t>
            </a:r>
            <a:r>
              <a:rPr lang="en-US" sz="3200" baseline="-25000" dirty="0" err="1">
                <a:solidFill>
                  <a:srgbClr val="7030A0"/>
                </a:solidFill>
              </a:rPr>
              <a:t>net</a:t>
            </a:r>
            <a:r>
              <a:rPr lang="en-US" sz="3200" dirty="0">
                <a:solidFill>
                  <a:srgbClr val="7030A0"/>
                </a:solidFill>
              </a:rPr>
              <a:t> = (1– </a:t>
            </a:r>
            <a:r>
              <a:rPr lang="el-GR" sz="3200" dirty="0">
                <a:solidFill>
                  <a:srgbClr val="7030A0"/>
                </a:solidFill>
              </a:rPr>
              <a:t>α</a:t>
            </a:r>
            <a:r>
              <a:rPr lang="en-US" sz="3200" dirty="0">
                <a:solidFill>
                  <a:srgbClr val="7030A0"/>
                </a:solidFill>
              </a:rPr>
              <a:t>)K</a:t>
            </a:r>
            <a:r>
              <a:rPr lang="en-US" sz="3200" baseline="-25000" dirty="0">
                <a:solidFill>
                  <a:srgbClr val="7030A0"/>
                </a:solidFill>
              </a:rPr>
              <a:t>in</a:t>
            </a:r>
            <a:r>
              <a:rPr lang="en-US" sz="3200" dirty="0">
                <a:solidFill>
                  <a:srgbClr val="7030A0"/>
                </a:solidFill>
              </a:rPr>
              <a:t> + (L</a:t>
            </a:r>
            <a:r>
              <a:rPr lang="en-US" sz="3200" baseline="-25000" dirty="0">
                <a:solidFill>
                  <a:srgbClr val="7030A0"/>
                </a:solidFill>
              </a:rPr>
              <a:t>in</a:t>
            </a:r>
            <a:r>
              <a:rPr lang="en-US" sz="3200" dirty="0">
                <a:solidFill>
                  <a:srgbClr val="7030A0"/>
                </a:solidFill>
              </a:rPr>
              <a:t> – L</a:t>
            </a:r>
            <a:r>
              <a:rPr lang="en-US" sz="3200" baseline="-25000" dirty="0">
                <a:solidFill>
                  <a:srgbClr val="7030A0"/>
                </a:solidFill>
              </a:rPr>
              <a:t>out</a:t>
            </a:r>
            <a:r>
              <a:rPr lang="en-US" sz="3200" dirty="0">
                <a:solidFill>
                  <a:srgbClr val="7030A0"/>
                </a:solidFill>
              </a:rPr>
              <a:t>)</a:t>
            </a:r>
          </a:p>
          <a:p>
            <a:r>
              <a:rPr lang="en-US" sz="3200" dirty="0" err="1">
                <a:solidFill>
                  <a:srgbClr val="7030A0"/>
                </a:solidFill>
              </a:rPr>
              <a:t>R</a:t>
            </a:r>
            <a:r>
              <a:rPr lang="en-US" sz="3200" baseline="-25000" dirty="0" err="1">
                <a:solidFill>
                  <a:srgbClr val="7030A0"/>
                </a:solidFill>
              </a:rPr>
              <a:t>net</a:t>
            </a:r>
            <a:r>
              <a:rPr lang="en-US" sz="3200" dirty="0">
                <a:solidFill>
                  <a:srgbClr val="7030A0"/>
                </a:solidFill>
              </a:rPr>
              <a:t> = (1– </a:t>
            </a:r>
            <a:r>
              <a:rPr lang="el-GR" sz="3200" dirty="0">
                <a:solidFill>
                  <a:srgbClr val="7030A0"/>
                </a:solidFill>
              </a:rPr>
              <a:t>α</a:t>
            </a:r>
            <a:r>
              <a:rPr lang="en-US" sz="3200" dirty="0">
                <a:solidFill>
                  <a:srgbClr val="7030A0"/>
                </a:solidFill>
              </a:rPr>
              <a:t>)K</a:t>
            </a:r>
            <a:r>
              <a:rPr lang="en-US" sz="3200" baseline="-25000" dirty="0">
                <a:solidFill>
                  <a:srgbClr val="7030A0"/>
                </a:solidFill>
              </a:rPr>
              <a:t>in</a:t>
            </a:r>
            <a:r>
              <a:rPr lang="en-US" sz="3200" dirty="0">
                <a:solidFill>
                  <a:srgbClr val="7030A0"/>
                </a:solidFill>
              </a:rPr>
              <a:t> + (L</a:t>
            </a:r>
            <a:r>
              <a:rPr lang="en-US" sz="3200" baseline="-25000" dirty="0">
                <a:solidFill>
                  <a:srgbClr val="7030A0"/>
                </a:solidFill>
              </a:rPr>
              <a:t>in</a:t>
            </a:r>
            <a:r>
              <a:rPr lang="en-US" sz="3200" dirty="0">
                <a:solidFill>
                  <a:srgbClr val="7030A0"/>
                </a:solidFill>
              </a:rPr>
              <a:t> – L</a:t>
            </a:r>
            <a:r>
              <a:rPr lang="en-US" sz="3200" baseline="-25000" dirty="0">
                <a:solidFill>
                  <a:srgbClr val="7030A0"/>
                </a:solidFill>
              </a:rPr>
              <a:t>out</a:t>
            </a:r>
            <a:r>
              <a:rPr lang="en-US" sz="3200" dirty="0">
                <a:solidFill>
                  <a:srgbClr val="7030A0"/>
                </a:solidFill>
              </a:rPr>
              <a:t>)</a:t>
            </a:r>
          </a:p>
          <a:p>
            <a:r>
              <a:rPr lang="en-US" sz="3200" dirty="0">
                <a:solidFill>
                  <a:srgbClr val="7030A0"/>
                </a:solidFill>
              </a:rPr>
              <a:t>L</a:t>
            </a:r>
            <a:r>
              <a:rPr lang="en-US" sz="3200" baseline="-25000" dirty="0">
                <a:solidFill>
                  <a:srgbClr val="7030A0"/>
                </a:solidFill>
              </a:rPr>
              <a:t>in</a:t>
            </a:r>
            <a:r>
              <a:rPr lang="en-US" sz="3200" dirty="0">
                <a:solidFill>
                  <a:srgbClr val="7030A0"/>
                </a:solidFill>
              </a:rPr>
              <a:t> = </a:t>
            </a:r>
            <a:r>
              <a:rPr lang="el-GR" sz="3200" dirty="0">
                <a:solidFill>
                  <a:srgbClr val="7030A0"/>
                </a:solidFill>
              </a:rPr>
              <a:t>σε</a:t>
            </a:r>
            <a:r>
              <a:rPr lang="en-US" sz="3200" baseline="-25000" dirty="0">
                <a:solidFill>
                  <a:srgbClr val="7030A0"/>
                </a:solidFill>
              </a:rPr>
              <a:t>sky</a:t>
            </a:r>
            <a:r>
              <a:rPr lang="en-US" sz="3200" dirty="0">
                <a:solidFill>
                  <a:srgbClr val="7030A0"/>
                </a:solidFill>
              </a:rPr>
              <a:t>T</a:t>
            </a:r>
            <a:r>
              <a:rPr lang="en-US" sz="3200" baseline="-25000" dirty="0">
                <a:solidFill>
                  <a:srgbClr val="7030A0"/>
                </a:solidFill>
              </a:rPr>
              <a:t>sky</a:t>
            </a:r>
            <a:r>
              <a:rPr lang="en-US" sz="3200" baseline="30000" dirty="0">
                <a:solidFill>
                  <a:srgbClr val="7030A0"/>
                </a:solidFill>
              </a:rPr>
              <a:t>4</a:t>
            </a:r>
          </a:p>
          <a:p>
            <a:r>
              <a:rPr lang="en-US" sz="3200" dirty="0">
                <a:solidFill>
                  <a:srgbClr val="7030A0"/>
                </a:solidFill>
              </a:rPr>
              <a:t>L</a:t>
            </a:r>
            <a:r>
              <a:rPr lang="en-US" sz="3200" baseline="-25000" dirty="0">
                <a:solidFill>
                  <a:srgbClr val="7030A0"/>
                </a:solidFill>
              </a:rPr>
              <a:t>out</a:t>
            </a:r>
            <a:r>
              <a:rPr lang="en-US" sz="3200" dirty="0">
                <a:solidFill>
                  <a:srgbClr val="7030A0"/>
                </a:solidFill>
              </a:rPr>
              <a:t> = </a:t>
            </a:r>
            <a:r>
              <a:rPr lang="el-GR" sz="3200" dirty="0">
                <a:solidFill>
                  <a:srgbClr val="7030A0"/>
                </a:solidFill>
              </a:rPr>
              <a:t>σε</a:t>
            </a:r>
            <a:r>
              <a:rPr lang="en-US" sz="3200" baseline="-25000" dirty="0">
                <a:solidFill>
                  <a:srgbClr val="7030A0"/>
                </a:solidFill>
              </a:rPr>
              <a:t>surface</a:t>
            </a:r>
            <a:r>
              <a:rPr lang="en-US" sz="3200" dirty="0">
                <a:solidFill>
                  <a:srgbClr val="7030A0"/>
                </a:solidFill>
              </a:rPr>
              <a:t>T</a:t>
            </a:r>
            <a:r>
              <a:rPr lang="en-US" sz="3200" baseline="-25000" dirty="0">
                <a:solidFill>
                  <a:srgbClr val="7030A0"/>
                </a:solidFill>
              </a:rPr>
              <a:t>surface</a:t>
            </a:r>
            <a:r>
              <a:rPr lang="en-US" sz="3200" baseline="30000" dirty="0">
                <a:solidFill>
                  <a:srgbClr val="7030A0"/>
                </a:solidFill>
              </a:rPr>
              <a:t>4</a:t>
            </a:r>
          </a:p>
          <a:p>
            <a:r>
              <a:rPr lang="el-GR" sz="3200" dirty="0">
                <a:solidFill>
                  <a:srgbClr val="7030A0"/>
                </a:solidFill>
              </a:rPr>
              <a:t>ε</a:t>
            </a:r>
            <a:r>
              <a:rPr lang="en-US" sz="3200" dirty="0">
                <a:solidFill>
                  <a:srgbClr val="7030A0"/>
                </a:solidFill>
              </a:rPr>
              <a:t> = emissivity</a:t>
            </a:r>
          </a:p>
          <a:p>
            <a:r>
              <a:rPr lang="el-GR" sz="3200" dirty="0">
                <a:solidFill>
                  <a:srgbClr val="7030A0"/>
                </a:solidFill>
              </a:rPr>
              <a:t>σ </a:t>
            </a:r>
            <a:r>
              <a:rPr lang="en-US" sz="3200" dirty="0">
                <a:solidFill>
                  <a:srgbClr val="7030A0"/>
                </a:solidFill>
              </a:rPr>
              <a:t>= Stefan-</a:t>
            </a:r>
            <a:r>
              <a:rPr lang="en-US" sz="3200" dirty="0" err="1">
                <a:solidFill>
                  <a:srgbClr val="7030A0"/>
                </a:solidFill>
              </a:rPr>
              <a:t>Boltzman</a:t>
            </a:r>
            <a:r>
              <a:rPr lang="en-US" sz="3200" dirty="0">
                <a:solidFill>
                  <a:srgbClr val="7030A0"/>
                </a:solidFill>
              </a:rPr>
              <a:t> constant</a:t>
            </a:r>
          </a:p>
        </p:txBody>
      </p:sp>
    </p:spTree>
    <p:extLst>
      <p:ext uri="{BB962C8B-B14F-4D97-AF65-F5344CB8AC3E}">
        <p14:creationId xmlns:p14="http://schemas.microsoft.com/office/powerpoint/2010/main" val="4605842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</TotalTime>
  <Words>857</Words>
  <Application>Microsoft Macintosh PowerPoint</Application>
  <PresentationFormat>Widescreen</PresentationFormat>
  <Paragraphs>138</Paragraphs>
  <Slides>50</Slides>
  <Notes>6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8" baseType="lpstr">
      <vt:lpstr>ＭＳ Ｐゴシック</vt:lpstr>
      <vt:lpstr>Arial</vt:lpstr>
      <vt:lpstr>Calibri</vt:lpstr>
      <vt:lpstr>Calibri Light</vt:lpstr>
      <vt:lpstr>Mangal</vt:lpstr>
      <vt:lpstr>Wingdings</vt:lpstr>
      <vt:lpstr>Office Theme</vt:lpstr>
      <vt:lpstr>SPW 6.0 Graph</vt:lpstr>
      <vt:lpstr>Energy and Water Budgets</vt:lpstr>
      <vt:lpstr>Pre-class ice breaker  write down your answer</vt:lpstr>
      <vt:lpstr>The surface energy budget</vt:lpstr>
      <vt:lpstr>The net radiation absorbed by a surface is a sum of ingoing and outgoing radiation</vt:lpstr>
      <vt:lpstr>The net radiation absorbed by a surface is a sum of ingoing and outgoing radiation</vt:lpstr>
      <vt:lpstr>PowerPoint Presentation</vt:lpstr>
      <vt:lpstr>Shortwave (K) depends on the albedo (α)</vt:lpstr>
      <vt:lpstr>PowerPoint Presentation</vt:lpstr>
      <vt:lpstr>Longwave (L) depends on temperature (T)</vt:lpstr>
      <vt:lpstr>PowerPoint Presentation</vt:lpstr>
      <vt:lpstr>Net radiation (Rnet) is partitioned into different fluxes at the surface</vt:lpstr>
      <vt:lpstr>Net radiation (Rnet) is partitioned into different fluxes at the surface</vt:lpstr>
      <vt:lpstr>Net radiation (Rnet) is partitioned into different fluxes at the surface</vt:lpstr>
      <vt:lpstr>PowerPoint Presentation</vt:lpstr>
      <vt:lpstr>Net radiation (Rnet) is partitioned into different fluxes at the surface</vt:lpstr>
      <vt:lpstr>PowerPoint Presentation</vt:lpstr>
      <vt:lpstr>Net radiation (Rnet) is partitioned into different fluxes at the surface</vt:lpstr>
      <vt:lpstr>Net radiation (Rnet) is partitioned into different fluxes at the surface</vt:lpstr>
      <vt:lpstr>Now that we have Rnet in two equations, we can build a full energy budget equation</vt:lpstr>
      <vt:lpstr>Class activity  turn in for participation point</vt:lpstr>
      <vt:lpstr>PowerPoint Presentation</vt:lpstr>
      <vt:lpstr>PowerPoint Presentation</vt:lpstr>
      <vt:lpstr>Surface energy budget recap</vt:lpstr>
      <vt:lpstr>Surface energy budget recap</vt:lpstr>
      <vt:lpstr>PowerPoint Presentation</vt:lpstr>
      <vt:lpstr>PowerPoint Presentation</vt:lpstr>
      <vt:lpstr>PowerPoint Presentation</vt:lpstr>
      <vt:lpstr>Water budget</vt:lpstr>
      <vt:lpstr>Questions</vt:lpstr>
      <vt:lpstr>PowerPoint Presentation</vt:lpstr>
      <vt:lpstr>The Water Budget  Precipitation +/- Storage = Evapotranspiration + Runoff</vt:lpstr>
      <vt:lpstr>Water moves through ecosystems via potential gradients</vt:lpstr>
      <vt:lpstr>PowerPoint Presentation</vt:lpstr>
      <vt:lpstr>Remember: soil water potential depends on soil texture</vt:lpstr>
      <vt:lpstr>PowerPoint Presentation</vt:lpstr>
      <vt:lpstr>PowerPoint Presentation</vt:lpstr>
      <vt:lpstr>PowerPoint Presentation</vt:lpstr>
      <vt:lpstr>PowerPoint Presentation</vt:lpstr>
      <vt:lpstr>How does transpiration respond to…</vt:lpstr>
      <vt:lpstr>PowerPoint Presentation</vt:lpstr>
      <vt:lpstr>PowerPoint Presentation</vt:lpstr>
      <vt:lpstr>Plant water movement varies by ecosystem due to differential species responses: Isohydry</vt:lpstr>
      <vt:lpstr>Isohydry</vt:lpstr>
      <vt:lpstr>PowerPoint Presentation</vt:lpstr>
      <vt:lpstr>PowerPoint Presentation</vt:lpstr>
      <vt:lpstr>How would isohydry strategy influence the water cycle?</vt:lpstr>
      <vt:lpstr>The Water Budget  Precipitation +/- Storage = Evapotranspiration + Runoff</vt:lpstr>
      <vt:lpstr>PowerPoint Presentation</vt:lpstr>
      <vt:lpstr>PowerPoint Presentation</vt:lpstr>
      <vt:lpstr>Final question: how are Energy and Water balances connected?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Smith, Nick</dc:creator>
  <cp:lastModifiedBy>Smith, Nick</cp:lastModifiedBy>
  <cp:revision>39</cp:revision>
  <dcterms:created xsi:type="dcterms:W3CDTF">2019-09-16T19:55:49Z</dcterms:created>
  <dcterms:modified xsi:type="dcterms:W3CDTF">2019-09-16T21:56:34Z</dcterms:modified>
</cp:coreProperties>
</file>